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B0A68-51D8-4BF8-B9A7-8658FB391596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20FEC-47AB-4823-99C8-79CCFC976FA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451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4F503F1-F8F1-4FA0-8F91-6ECF2BBF57FA}" type="slidenum">
              <a:rPr lang="ru-RU" smtClean="0"/>
              <a:pPr/>
              <a:t>6</a:t>
            </a:fld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554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580369B-702B-4BD1-B1F2-BFC428E2840A}" type="slidenum">
              <a:rPr lang="ru-RU" smtClean="0"/>
              <a:pPr/>
              <a:t>11</a:t>
            </a:fld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656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0C058B7-0C68-4524-AA2C-D53DC0BDE2E0}" type="slidenum">
              <a:rPr lang="ru-RU" smtClean="0"/>
              <a:pPr/>
              <a:t>17</a:t>
            </a:fld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758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C61B66F-74CA-491A-8C9C-81408CA09ABE}" type="slidenum">
              <a:rPr lang="ru-RU" smtClean="0"/>
              <a:pPr/>
              <a:t>38</a:t>
            </a:fld>
            <a:endParaRPr 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861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D347FE0-1AE0-413D-9217-D2ED6417CD61}" type="slidenum">
              <a:rPr lang="ru-RU" smtClean="0"/>
              <a:pPr/>
              <a:t>39</a:t>
            </a:fld>
            <a:endParaRPr 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96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D690A71-BD60-4F1B-91E3-9A22271B6D22}" type="slidenum">
              <a:rPr lang="ru-RU" smtClean="0"/>
              <a:pPr/>
              <a:t>40</a:t>
            </a:fld>
            <a:endParaRPr lang="ru-RU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706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87442F-7469-4752-8867-82FD2066801C}" type="slidenum">
              <a:rPr lang="ru-RU" smtClean="0"/>
              <a:pPr/>
              <a:t>41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6EC7-E4C3-49D2-B5AA-033306C220A2}" type="datetimeFigureOut">
              <a:rPr lang="ru-RU" smtClean="0"/>
              <a:t>08.10.2019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93209-2D23-459A-80DF-5F7EB13D03C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34679"/>
          </a:xfrm>
        </p:spPr>
        <p:txBody>
          <a:bodyPr>
            <a:normAutofit/>
          </a:bodyPr>
          <a:lstStyle/>
          <a:p>
            <a:r>
              <a:rPr lang="ru-RU" dirty="0" smtClean="0"/>
              <a:t>Лекция</a:t>
            </a:r>
            <a:br>
              <a:rPr lang="ru-RU" dirty="0" smtClean="0"/>
            </a:br>
            <a:r>
              <a:rPr lang="ru-RU" dirty="0" smtClean="0"/>
              <a:t>Кодирование графических изображений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42938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4400" kern="0" dirty="0">
                <a:latin typeface="+mn-lt"/>
                <a:ea typeface="+mj-ea"/>
                <a:cs typeface="+mj-cs"/>
              </a:rPr>
              <a:t>Растровое кодирование</a:t>
            </a:r>
          </a:p>
        </p:txBody>
      </p:sp>
      <p:sp>
        <p:nvSpPr>
          <p:cNvPr id="24579" name="TextBox 11"/>
          <p:cNvSpPr txBox="1">
            <a:spLocks noChangeArrowheads="1"/>
          </p:cNvSpPr>
          <p:nvPr/>
        </p:nvSpPr>
        <p:spPr bwMode="auto">
          <a:xfrm>
            <a:off x="395288" y="1000125"/>
            <a:ext cx="8424862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 b="1">
                <a:solidFill>
                  <a:schemeClr val="bg2"/>
                </a:solidFill>
              </a:rPr>
              <a:t>Разрешающая способность </a:t>
            </a:r>
            <a:r>
              <a:rPr lang="ru-RU" sz="2800"/>
              <a:t>растрового изображения определяется количеством точек по горизонтали и вертикали на единицу длины изображения.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875" y="2867025"/>
            <a:ext cx="424815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42938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4400" kern="0" dirty="0">
                <a:latin typeface="+mn-lt"/>
                <a:ea typeface="+mj-ea"/>
                <a:cs typeface="+mj-cs"/>
              </a:rPr>
              <a:t>Растровое кодирование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14575"/>
            <a:ext cx="91440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179388" y="1044575"/>
            <a:ext cx="864076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Чем меньше размер точки, тем больше разрешающая способность, а значит, выше качество изображения.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313" y="5072063"/>
            <a:ext cx="8786812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2400" dirty="0"/>
              <a:t>Величина разрешающей способности выражается в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dpi</a:t>
            </a:r>
            <a:r>
              <a:rPr lang="en-US" sz="2400" dirty="0"/>
              <a:t> </a:t>
            </a:r>
            <a:endParaRPr lang="ru-RU" sz="2400" dirty="0"/>
          </a:p>
          <a:p>
            <a:pPr>
              <a:defRPr/>
            </a:pPr>
            <a:r>
              <a:rPr lang="ru-RU" sz="2400" dirty="0"/>
              <a:t>(</a:t>
            </a:r>
            <a:r>
              <a:rPr lang="en-US" sz="2400" b="1" dirty="0"/>
              <a:t>dot per</a:t>
            </a:r>
            <a:r>
              <a:rPr lang="ru-RU" sz="2400" b="1" dirty="0"/>
              <a:t> </a:t>
            </a:r>
            <a:r>
              <a:rPr lang="en-US" sz="2400" b="1" dirty="0"/>
              <a:t>inch</a:t>
            </a:r>
            <a:r>
              <a:rPr lang="ru-RU" sz="2400" b="1" dirty="0"/>
              <a:t> – точек на дюйм</a:t>
            </a:r>
            <a:r>
              <a:rPr lang="ru-RU" sz="2400" dirty="0"/>
              <a:t>), т.е. количество точек в полоске изображения длиной один дюйм (1 дюйм=2,54 см.)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914400" y="2143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ru-RU" sz="4400" kern="0" dirty="0">
                <a:latin typeface="+mj-lt"/>
                <a:ea typeface="+mj-ea"/>
                <a:cs typeface="+mj-cs"/>
              </a:rPr>
              <a:t>Кодирование цвета</a:t>
            </a:r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288" y="1214438"/>
            <a:ext cx="9053512" cy="3286125"/>
          </a:xfrm>
        </p:spPr>
      </p:pic>
      <p:sp>
        <p:nvSpPr>
          <p:cNvPr id="26628" name="TextBox 8"/>
          <p:cNvSpPr txBox="1">
            <a:spLocks noChangeArrowheads="1"/>
          </p:cNvSpPr>
          <p:nvPr/>
        </p:nvSpPr>
        <p:spPr bwMode="auto">
          <a:xfrm>
            <a:off x="5357813" y="4711700"/>
            <a:ext cx="35988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i="1">
                <a:solidFill>
                  <a:srgbClr val="00B050"/>
                </a:solidFill>
                <a:latin typeface="Calibri" pitchFamily="34" charset="0"/>
              </a:rPr>
              <a:t>Как  определить какой цвет какому коду соответствует?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914400" y="2143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ru-RU" sz="4400" kern="0" dirty="0">
                <a:latin typeface="+mj-lt"/>
                <a:ea typeface="+mj-ea"/>
                <a:cs typeface="+mj-cs"/>
              </a:rPr>
              <a:t>Кодирование цвета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4213" y="3059113"/>
            <a:ext cx="8302625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В процессе дискретизации используются различные </a:t>
            </a:r>
            <a:r>
              <a:rPr lang="ru-RU" sz="2800" b="1">
                <a:solidFill>
                  <a:srgbClr val="C00000"/>
                </a:solidFill>
              </a:rPr>
              <a:t>палитры цветов </a:t>
            </a:r>
            <a:r>
              <a:rPr lang="ru-RU" sz="2800"/>
              <a:t>(наборы цветов, которые могут принять точки изображения).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1188" y="1258888"/>
            <a:ext cx="8532812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Количество информации, которое используется для кодирования цвета точки изображения, называется </a:t>
            </a:r>
            <a:r>
              <a:rPr lang="ru-RU" sz="2800" b="1">
                <a:solidFill>
                  <a:srgbClr val="C00000"/>
                </a:solidFill>
              </a:rPr>
              <a:t>глубиной цвета</a:t>
            </a:r>
            <a:r>
              <a:rPr lang="ru-RU" sz="2800"/>
              <a:t>.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84213" y="4859338"/>
            <a:ext cx="8302625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Количество цветов </a:t>
            </a:r>
            <a:r>
              <a:rPr lang="en-US" sz="2800" b="1"/>
              <a:t>N</a:t>
            </a:r>
            <a:r>
              <a:rPr lang="en-US" sz="2800"/>
              <a:t> </a:t>
            </a:r>
            <a:r>
              <a:rPr lang="ru-RU" sz="2800"/>
              <a:t>в палитре и количество информации </a:t>
            </a:r>
            <a:r>
              <a:rPr lang="en-US" sz="2800" b="1"/>
              <a:t>I</a:t>
            </a:r>
            <a:r>
              <a:rPr lang="ru-RU" sz="2800"/>
              <a:t>, необходимое для кодирования цвета каждой точки, могут быть вычислены по формуле: </a:t>
            </a:r>
            <a:r>
              <a:rPr lang="en-US" sz="2800" b="1">
                <a:solidFill>
                  <a:srgbClr val="C00000"/>
                </a:solidFill>
              </a:rPr>
              <a:t>N</a:t>
            </a:r>
            <a:r>
              <a:rPr lang="ru-RU" sz="2800" b="1">
                <a:solidFill>
                  <a:srgbClr val="C00000"/>
                </a:solidFill>
              </a:rPr>
              <a:t>=</a:t>
            </a:r>
            <a:r>
              <a:rPr lang="en-US" sz="2800" b="1">
                <a:solidFill>
                  <a:srgbClr val="C00000"/>
                </a:solidFill>
              </a:rPr>
              <a:t>2</a:t>
            </a:r>
            <a:endParaRPr lang="ru-RU" sz="2800" b="1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59113" y="5867400"/>
            <a:ext cx="38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I</a:t>
            </a:r>
            <a:endParaRPr lang="ru-RU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914400" y="2143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ru-RU" sz="4400" kern="0" dirty="0">
                <a:latin typeface="+mj-lt"/>
                <a:ea typeface="+mj-ea"/>
                <a:cs typeface="+mj-cs"/>
              </a:rPr>
              <a:t>Кодирование цвета</a:t>
            </a:r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468313" y="1317625"/>
            <a:ext cx="8280400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 u="sng"/>
              <a:t>Пример:</a:t>
            </a:r>
          </a:p>
          <a:p>
            <a:r>
              <a:rPr lang="ru-RU" sz="2800"/>
              <a:t>Для кодирования черно-белого изображения (без градации серого) используются всего два цвета – черный и белый. По формуле </a:t>
            </a:r>
            <a:r>
              <a:rPr lang="en-US" sz="2800" b="1"/>
              <a:t>N=2</a:t>
            </a:r>
            <a:r>
              <a:rPr lang="ru-RU" sz="2800"/>
              <a:t> </a:t>
            </a:r>
            <a:r>
              <a:rPr lang="en-US" sz="2800"/>
              <a:t> </a:t>
            </a:r>
            <a:r>
              <a:rPr lang="ru-RU" sz="2800"/>
              <a:t> можно вычислить, какое количество информации необходимо, чтобы закодировать цвет каждой точки:</a:t>
            </a:r>
          </a:p>
        </p:txBody>
      </p:sp>
      <p:sp>
        <p:nvSpPr>
          <p:cNvPr id="28676" name="TextBox 8"/>
          <p:cNvSpPr txBox="1">
            <a:spLocks noChangeArrowheads="1"/>
          </p:cNvSpPr>
          <p:nvPr/>
        </p:nvSpPr>
        <p:spPr bwMode="auto">
          <a:xfrm>
            <a:off x="6084888" y="2325688"/>
            <a:ext cx="2873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/>
              <a:t>I</a:t>
            </a:r>
            <a:endParaRPr lang="ru-RU" sz="2800" b="1"/>
          </a:p>
        </p:txBody>
      </p:sp>
      <p:sp>
        <p:nvSpPr>
          <p:cNvPr id="28677" name="TextBox 9"/>
          <p:cNvSpPr txBox="1">
            <a:spLocks noChangeArrowheads="1"/>
          </p:cNvSpPr>
          <p:nvPr/>
        </p:nvSpPr>
        <p:spPr bwMode="auto">
          <a:xfrm>
            <a:off x="1547813" y="4341813"/>
            <a:ext cx="1295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2=2   </a:t>
            </a:r>
          </a:p>
        </p:txBody>
      </p:sp>
      <p:sp>
        <p:nvSpPr>
          <p:cNvPr id="28678" name="TextBox 10"/>
          <p:cNvSpPr txBox="1">
            <a:spLocks noChangeArrowheads="1"/>
          </p:cNvSpPr>
          <p:nvPr/>
        </p:nvSpPr>
        <p:spPr bwMode="auto">
          <a:xfrm>
            <a:off x="2143125" y="4198938"/>
            <a:ext cx="2159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I</a:t>
            </a:r>
            <a:endParaRPr lang="ru-RU" sz="2800"/>
          </a:p>
        </p:txBody>
      </p:sp>
      <p:sp>
        <p:nvSpPr>
          <p:cNvPr id="12" name="Стрелка вправо 11"/>
          <p:cNvSpPr/>
          <p:nvPr/>
        </p:nvSpPr>
        <p:spPr>
          <a:xfrm>
            <a:off x="2843213" y="4486275"/>
            <a:ext cx="504825" cy="215900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2800"/>
          </a:p>
        </p:txBody>
      </p:sp>
      <p:sp>
        <p:nvSpPr>
          <p:cNvPr id="28680" name="TextBox 12"/>
          <p:cNvSpPr txBox="1">
            <a:spLocks noChangeArrowheads="1"/>
          </p:cNvSpPr>
          <p:nvPr/>
        </p:nvSpPr>
        <p:spPr bwMode="auto">
          <a:xfrm>
            <a:off x="3635375" y="4270375"/>
            <a:ext cx="12969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2=2   </a:t>
            </a: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4214813" y="4119563"/>
            <a:ext cx="215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1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5003800" y="4486275"/>
            <a:ext cx="504825" cy="215900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2800"/>
          </a:p>
        </p:txBody>
      </p:sp>
      <p:sp>
        <p:nvSpPr>
          <p:cNvPr id="28683" name="TextBox 15"/>
          <p:cNvSpPr txBox="1">
            <a:spLocks noChangeArrowheads="1"/>
          </p:cNvSpPr>
          <p:nvPr/>
        </p:nvSpPr>
        <p:spPr bwMode="auto">
          <a:xfrm>
            <a:off x="5724525" y="4270375"/>
            <a:ext cx="20875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I</a:t>
            </a:r>
            <a:r>
              <a:rPr lang="ru-RU" sz="2800"/>
              <a:t> = 1 бит</a:t>
            </a:r>
            <a:r>
              <a:rPr lang="en-US" sz="2800"/>
              <a:t> </a:t>
            </a:r>
            <a:endParaRPr lang="ru-RU" sz="2800"/>
          </a:p>
        </p:txBody>
      </p:sp>
      <p:sp>
        <p:nvSpPr>
          <p:cNvPr id="28684" name="TextBox 16"/>
          <p:cNvSpPr txBox="1">
            <a:spLocks noChangeArrowheads="1"/>
          </p:cNvSpPr>
          <p:nvPr/>
        </p:nvSpPr>
        <p:spPr bwMode="auto">
          <a:xfrm>
            <a:off x="714375" y="5072063"/>
            <a:ext cx="7848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Для кодирования одной точки черно-белого изображения </a:t>
            </a:r>
          </a:p>
          <a:p>
            <a:pPr algn="ctr"/>
            <a:r>
              <a:rPr lang="ru-RU" sz="2800"/>
              <a:t>достаточно 1 бита.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Кодирование цвета</a:t>
            </a:r>
          </a:p>
        </p:txBody>
      </p:sp>
      <p:sp>
        <p:nvSpPr>
          <p:cNvPr id="29699" name="TextBox 3"/>
          <p:cNvSpPr txBox="1">
            <a:spLocks noChangeArrowheads="1"/>
          </p:cNvSpPr>
          <p:nvPr/>
        </p:nvSpPr>
        <p:spPr bwMode="auto">
          <a:xfrm>
            <a:off x="395288" y="5715000"/>
            <a:ext cx="8497887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Зная глубину цвета, можно вычислить количество цветов в палитре.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539750" y="1738313"/>
          <a:ext cx="8064896" cy="371125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00400"/>
                <a:gridCol w="4464496"/>
              </a:tblGrid>
              <a:tr h="864096">
                <a:tc>
                  <a:txBody>
                    <a:bodyPr/>
                    <a:lstStyle/>
                    <a:p>
                      <a:pPr algn="ctr"/>
                      <a:endParaRPr lang="ru-RU" dirty="0" smtClean="0"/>
                    </a:p>
                    <a:p>
                      <a:pPr algn="ctr"/>
                      <a:r>
                        <a:rPr lang="ru-RU" dirty="0" smtClean="0"/>
                        <a:t>Глубина цвета, </a:t>
                      </a:r>
                      <a:r>
                        <a:rPr lang="en-US" dirty="0" smtClean="0"/>
                        <a:t>I</a:t>
                      </a:r>
                      <a:r>
                        <a:rPr lang="ru-RU" dirty="0" smtClean="0"/>
                        <a:t> (битов)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 smtClean="0"/>
                    </a:p>
                    <a:p>
                      <a:pPr algn="l"/>
                      <a:r>
                        <a:rPr lang="ru-RU" dirty="0" smtClean="0"/>
                        <a:t>Количество цветов в палитре, </a:t>
                      </a:r>
                      <a:r>
                        <a:rPr lang="en-US" dirty="0" smtClean="0"/>
                        <a:t>N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911316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dirty="0" smtClean="0"/>
                    </a:p>
                    <a:p>
                      <a:pPr algn="l"/>
                      <a:r>
                        <a:rPr lang="en-US" sz="1800" baseline="0" dirty="0" smtClean="0"/>
                        <a:t>           </a:t>
                      </a:r>
                      <a:r>
                        <a:rPr lang="en-US" sz="2400" dirty="0" smtClean="0"/>
                        <a:t>2   =</a:t>
                      </a:r>
                      <a:r>
                        <a:rPr lang="en-US" sz="2400" baseline="0" dirty="0" smtClean="0"/>
                        <a:t> 256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02453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16</a:t>
                      </a:r>
                      <a:endParaRPr lang="ru-RU" sz="2400" dirty="0" smtClean="0"/>
                    </a:p>
                    <a:p>
                      <a:pPr algn="ctr"/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l"/>
                      <a:r>
                        <a:rPr lang="en-US" sz="2400" dirty="0" smtClean="0"/>
                        <a:t>        2   = 65 536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1316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sz="2400" dirty="0" smtClean="0"/>
                        <a:t>24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l"/>
                      <a:r>
                        <a:rPr lang="en-US" sz="2400" dirty="0" smtClean="0"/>
                        <a:t>        2   = 16 777 216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717" name="TextBox 6"/>
          <p:cNvSpPr txBox="1">
            <a:spLocks noChangeArrowheads="1"/>
          </p:cNvSpPr>
          <p:nvPr/>
        </p:nvSpPr>
        <p:spPr bwMode="auto">
          <a:xfrm>
            <a:off x="5219700" y="2674938"/>
            <a:ext cx="288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8</a:t>
            </a:r>
            <a:endParaRPr lang="ru-RU" sz="2000"/>
          </a:p>
        </p:txBody>
      </p:sp>
      <p:sp>
        <p:nvSpPr>
          <p:cNvPr id="29718" name="TextBox 7"/>
          <p:cNvSpPr txBox="1">
            <a:spLocks noChangeArrowheads="1"/>
          </p:cNvSpPr>
          <p:nvPr/>
        </p:nvSpPr>
        <p:spPr bwMode="auto">
          <a:xfrm>
            <a:off x="5148263" y="3609975"/>
            <a:ext cx="5762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 16</a:t>
            </a:r>
            <a:endParaRPr lang="ru-RU" sz="2000"/>
          </a:p>
        </p:txBody>
      </p:sp>
      <p:sp>
        <p:nvSpPr>
          <p:cNvPr id="29719" name="TextBox 8"/>
          <p:cNvSpPr txBox="1">
            <a:spLocks noChangeArrowheads="1"/>
          </p:cNvSpPr>
          <p:nvPr/>
        </p:nvSpPr>
        <p:spPr bwMode="auto">
          <a:xfrm>
            <a:off x="5148263" y="4618038"/>
            <a:ext cx="5762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 24</a:t>
            </a:r>
            <a:endParaRPr lang="ru-RU" sz="2000"/>
          </a:p>
        </p:txBody>
      </p:sp>
      <p:sp>
        <p:nvSpPr>
          <p:cNvPr id="29720" name="TextBox 9"/>
          <p:cNvSpPr txBox="1">
            <a:spLocks noChangeArrowheads="1"/>
          </p:cNvSpPr>
          <p:nvPr/>
        </p:nvSpPr>
        <p:spPr bwMode="auto">
          <a:xfrm>
            <a:off x="500063" y="1090613"/>
            <a:ext cx="86439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 b="1"/>
              <a:t>Глубина цвета и количество цветов в палитре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Кодирование цвета</a:t>
            </a:r>
          </a:p>
        </p:txBody>
      </p:sp>
      <p:sp>
        <p:nvSpPr>
          <p:cNvPr id="30723" name="TextBox 10"/>
          <p:cNvSpPr txBox="1">
            <a:spLocks noChangeArrowheads="1"/>
          </p:cNvSpPr>
          <p:nvPr/>
        </p:nvSpPr>
        <p:spPr bwMode="auto">
          <a:xfrm>
            <a:off x="323850" y="1030288"/>
            <a:ext cx="84248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/>
              <a:t>Растровые изображения на экране монитора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750" y="1822450"/>
            <a:ext cx="8858250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800" dirty="0"/>
              <a:t>Качество изображения на экране монитора зависит от величин</a:t>
            </a:r>
          </a:p>
          <a:p>
            <a:pPr algn="ctr">
              <a:defRPr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пространственного разрешения    и глубины                             							цвета</a:t>
            </a:r>
          </a:p>
          <a:p>
            <a:pPr>
              <a:defRPr/>
            </a:pPr>
            <a:r>
              <a:rPr lang="ru-RU" sz="2800" dirty="0"/>
              <a:t> </a:t>
            </a: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611188" y="4122738"/>
          <a:ext cx="3744416" cy="259228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744416"/>
              </a:tblGrid>
              <a:tr h="259228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731" name="TextBox 13"/>
          <p:cNvSpPr txBox="1">
            <a:spLocks noChangeArrowheads="1"/>
          </p:cNvSpPr>
          <p:nvPr/>
        </p:nvSpPr>
        <p:spPr bwMode="auto">
          <a:xfrm>
            <a:off x="611188" y="4125913"/>
            <a:ext cx="3673475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определяется как произведение количества строк изображения на количество точек в строке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 rot="16200000" flipH="1">
            <a:off x="2330451" y="3473450"/>
            <a:ext cx="857250" cy="33972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rot="5400000">
            <a:off x="6500813" y="3500438"/>
            <a:ext cx="928687" cy="357187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Таблица 16"/>
          <p:cNvGraphicFramePr>
            <a:graphicFrameLocks noGrp="1"/>
          </p:cNvGraphicFramePr>
          <p:nvPr/>
        </p:nvGraphicFramePr>
        <p:xfrm>
          <a:off x="4716463" y="4143375"/>
          <a:ext cx="3816424" cy="259228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816424"/>
              </a:tblGrid>
              <a:tr h="259228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740" name="TextBox 17"/>
          <p:cNvSpPr txBox="1">
            <a:spLocks noChangeArrowheads="1"/>
          </p:cNvSpPr>
          <p:nvPr/>
        </p:nvSpPr>
        <p:spPr bwMode="auto">
          <a:xfrm>
            <a:off x="4787900" y="4054475"/>
            <a:ext cx="3671888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характеризует количество цветов, которое могут принимать точки изображения</a:t>
            </a:r>
          </a:p>
          <a:p>
            <a:pPr algn="ctr"/>
            <a:r>
              <a:rPr lang="ru-RU" sz="2800"/>
              <a:t>(измеряется в битах)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Кодирование цвета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 l="3999" r="4013"/>
          <a:stretch>
            <a:fillRect/>
          </a:stretch>
        </p:blipFill>
        <p:spPr bwMode="auto">
          <a:xfrm>
            <a:off x="338138" y="2152650"/>
            <a:ext cx="5376862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Box 19"/>
          <p:cNvSpPr txBox="1">
            <a:spLocks noChangeArrowheads="1"/>
          </p:cNvSpPr>
          <p:nvPr/>
        </p:nvSpPr>
        <p:spPr bwMode="auto">
          <a:xfrm>
            <a:off x="539750" y="1073150"/>
            <a:ext cx="8135938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/>
              <a:t>Формирование растрового изображения на экране монитора</a:t>
            </a:r>
          </a:p>
        </p:txBody>
      </p:sp>
      <p:sp>
        <p:nvSpPr>
          <p:cNvPr id="31749" name="TextBox 20"/>
          <p:cNvSpPr txBox="1">
            <a:spLocks noChangeArrowheads="1"/>
          </p:cNvSpPr>
          <p:nvPr/>
        </p:nvSpPr>
        <p:spPr bwMode="auto">
          <a:xfrm>
            <a:off x="755650" y="2584450"/>
            <a:ext cx="4321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1 2 3 4 …………….. 800</a:t>
            </a:r>
          </a:p>
        </p:txBody>
      </p:sp>
      <p:sp>
        <p:nvSpPr>
          <p:cNvPr id="31750" name="TextBox 21"/>
          <p:cNvSpPr txBox="1">
            <a:spLocks noChangeArrowheads="1"/>
          </p:cNvSpPr>
          <p:nvPr/>
        </p:nvSpPr>
        <p:spPr bwMode="auto">
          <a:xfrm>
            <a:off x="779463" y="3071813"/>
            <a:ext cx="792162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2</a:t>
            </a:r>
          </a:p>
          <a:p>
            <a:r>
              <a:rPr lang="ru-RU" sz="2800"/>
              <a:t>3</a:t>
            </a:r>
          </a:p>
          <a:p>
            <a:endParaRPr lang="ru-RU" sz="2800"/>
          </a:p>
          <a:p>
            <a:endParaRPr lang="ru-RU" sz="2800"/>
          </a:p>
          <a:p>
            <a:r>
              <a:rPr lang="ru-RU" sz="2800"/>
              <a:t>600</a:t>
            </a:r>
          </a:p>
        </p:txBody>
      </p:sp>
      <p:sp>
        <p:nvSpPr>
          <p:cNvPr id="31751" name="TextBox 22"/>
          <p:cNvSpPr txBox="1">
            <a:spLocks noChangeArrowheads="1"/>
          </p:cNvSpPr>
          <p:nvPr/>
        </p:nvSpPr>
        <p:spPr bwMode="auto">
          <a:xfrm rot="-5400000">
            <a:off x="472281" y="3671094"/>
            <a:ext cx="11525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….……….</a:t>
            </a:r>
          </a:p>
        </p:txBody>
      </p:sp>
      <p:sp>
        <p:nvSpPr>
          <p:cNvPr id="31752" name="TextBox 23"/>
          <p:cNvSpPr txBox="1">
            <a:spLocks noChangeArrowheads="1"/>
          </p:cNvSpPr>
          <p:nvPr/>
        </p:nvSpPr>
        <p:spPr bwMode="auto">
          <a:xfrm>
            <a:off x="2000250" y="3357563"/>
            <a:ext cx="24288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Всего </a:t>
            </a:r>
          </a:p>
          <a:p>
            <a:pPr algn="ctr"/>
            <a:r>
              <a:rPr lang="ru-RU" sz="2800"/>
              <a:t>480 000 точек</a:t>
            </a:r>
          </a:p>
        </p:txBody>
      </p:sp>
      <p:graphicFrame>
        <p:nvGraphicFramePr>
          <p:cNvPr id="25" name="Таблица 24"/>
          <p:cNvGraphicFramePr>
            <a:graphicFrameLocks noGrp="1"/>
          </p:cNvGraphicFramePr>
          <p:nvPr/>
        </p:nvGraphicFramePr>
        <p:xfrm>
          <a:off x="5580112" y="2297060"/>
          <a:ext cx="3168352" cy="360345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152128"/>
                <a:gridCol w="2016224"/>
              </a:tblGrid>
              <a:tr h="432048">
                <a:tc gridSpan="2"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Видеопамять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/>
                        <a:t>Номер</a:t>
                      </a:r>
                    </a:p>
                    <a:p>
                      <a:pPr algn="ctr"/>
                      <a:r>
                        <a:rPr lang="ru-RU" sz="1600" b="1" dirty="0" smtClean="0"/>
                        <a:t>точки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/>
                        <a:t>Двоичный код</a:t>
                      </a:r>
                    </a:p>
                    <a:p>
                      <a:pPr algn="ctr"/>
                      <a:r>
                        <a:rPr lang="ru-RU" sz="1600" b="1" dirty="0" smtClean="0"/>
                        <a:t>цвета</a:t>
                      </a:r>
                      <a:r>
                        <a:rPr lang="ru-RU" sz="1600" b="1" baseline="0" dirty="0" smtClean="0"/>
                        <a:t> точки</a:t>
                      </a:r>
                      <a:endParaRPr lang="ru-RU" sz="1600" b="1" dirty="0" smtClean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01010101</a:t>
                      </a:r>
                      <a:endParaRPr lang="ru-RU" dirty="0"/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10101010</a:t>
                      </a:r>
                      <a:endParaRPr lang="ru-RU" dirty="0"/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…..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11110000</a:t>
                      </a:r>
                      <a:endParaRPr lang="ru-RU" dirty="0"/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…..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480 000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11111111</a:t>
                      </a:r>
                      <a:endParaRPr lang="ru-RU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Кодирование цвета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313" y="1071563"/>
            <a:ext cx="8643937" cy="554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2400" dirty="0"/>
              <a:t>Для отображения многообразия цветовых оттенков в цифровом виде используются различные </a:t>
            </a:r>
            <a:r>
              <a:rPr lang="ru-RU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цветовые модели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Цветовая модель определяет способ кодирования (представление в цифровом виде) цвета.</a:t>
            </a:r>
          </a:p>
          <a:p>
            <a:pPr>
              <a:defRPr/>
            </a:pPr>
            <a:endParaRPr lang="ru-RU" sz="2400" b="1" dirty="0"/>
          </a:p>
          <a:p>
            <a:pPr>
              <a:defRPr/>
            </a:pPr>
            <a:r>
              <a:rPr lang="ru-RU" sz="2400" b="1" dirty="0"/>
              <a:t>Основные цветовые модели: </a:t>
            </a:r>
            <a:endParaRPr lang="ru-RU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/>
              <a:t>RGB </a:t>
            </a:r>
            <a:endParaRPr lang="ru-RU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/>
              <a:t>CMYK</a:t>
            </a:r>
            <a:r>
              <a:rPr lang="ru-RU" sz="2400" b="1" dirty="0"/>
              <a:t> (</a:t>
            </a:r>
            <a:r>
              <a:rPr lang="en-US" sz="2400" b="1" dirty="0"/>
              <a:t>Cyan Magenta Yellow Key</a:t>
            </a:r>
            <a:r>
              <a:rPr lang="ru-RU" sz="2400" b="1" dirty="0"/>
              <a:t>, причем </a:t>
            </a:r>
            <a:r>
              <a:rPr lang="en-US" sz="2400" b="1" dirty="0"/>
              <a:t>Key</a:t>
            </a:r>
            <a:r>
              <a:rPr lang="ru-RU" sz="2400" b="1" dirty="0"/>
              <a:t> означает черный цвет) </a:t>
            </a:r>
            <a:endParaRPr lang="ru-RU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/>
              <a:t>HSB </a:t>
            </a:r>
            <a:endParaRPr lang="ru-RU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/>
              <a:t>Lab </a:t>
            </a:r>
            <a:endParaRPr lang="ru-RU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/>
              <a:t>HSV (Hue, Saturation, Value) </a:t>
            </a:r>
            <a:endParaRPr lang="ru-RU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/>
              <a:t>HLS (Hue, Lightness, Saturation) </a:t>
            </a:r>
            <a:endParaRPr lang="ru-RU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b="1" dirty="0" err="1"/>
              <a:t>другие</a:t>
            </a:r>
            <a:endParaRPr lang="ru-RU" sz="2400" dirty="0"/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-71438" y="-85725"/>
            <a:ext cx="8229601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Модель </a:t>
            </a:r>
            <a:r>
              <a:rPr lang="en-US" smtClean="0"/>
              <a:t>RGB</a:t>
            </a:r>
            <a:endParaRPr lang="ru-RU" smtClean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 cstate="print"/>
          <a:srcRect l="7603" r="3043" b="26588"/>
          <a:stretch>
            <a:fillRect/>
          </a:stretch>
        </p:blipFill>
        <p:spPr bwMode="auto">
          <a:xfrm>
            <a:off x="468313" y="3571875"/>
            <a:ext cx="36877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071563"/>
            <a:ext cx="3816350" cy="230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TextBox 4"/>
          <p:cNvSpPr txBox="1">
            <a:spLocks noChangeArrowheads="1"/>
          </p:cNvSpPr>
          <p:nvPr/>
        </p:nvSpPr>
        <p:spPr bwMode="auto">
          <a:xfrm>
            <a:off x="4643438" y="1000125"/>
            <a:ext cx="4105275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/>
              <a:t>Белый  свет может быть разложен при помощи природных явлений или оптических приборов на различные цвета спектра: </a:t>
            </a:r>
          </a:p>
          <a:p>
            <a:endParaRPr lang="ru-RU" sz="2400"/>
          </a:p>
          <a:p>
            <a:r>
              <a:rPr lang="ru-RU" sz="2400" b="1">
                <a:solidFill>
                  <a:srgbClr val="FF0000"/>
                </a:solidFill>
              </a:rPr>
              <a:t>- красный </a:t>
            </a:r>
          </a:p>
          <a:p>
            <a:r>
              <a:rPr lang="ru-RU" sz="2400" b="1">
                <a:solidFill>
                  <a:srgbClr val="FFC000"/>
                </a:solidFill>
              </a:rPr>
              <a:t>- оранжевый </a:t>
            </a:r>
          </a:p>
          <a:p>
            <a:r>
              <a:rPr lang="ru-RU" sz="2400" b="1">
                <a:solidFill>
                  <a:srgbClr val="FFFF00"/>
                </a:solidFill>
              </a:rPr>
              <a:t>- желтый</a:t>
            </a:r>
          </a:p>
          <a:p>
            <a:r>
              <a:rPr lang="ru-RU" sz="2400" b="1">
                <a:solidFill>
                  <a:srgbClr val="00B050"/>
                </a:solidFill>
              </a:rPr>
              <a:t>- зеленый</a:t>
            </a:r>
          </a:p>
          <a:p>
            <a:r>
              <a:rPr lang="ru-RU" sz="2400" b="1">
                <a:solidFill>
                  <a:srgbClr val="00B0F0"/>
                </a:solidFill>
              </a:rPr>
              <a:t>- голубой</a:t>
            </a:r>
          </a:p>
          <a:p>
            <a:r>
              <a:rPr lang="ru-RU" sz="2400" b="1">
                <a:solidFill>
                  <a:srgbClr val="0070C0"/>
                </a:solidFill>
              </a:rPr>
              <a:t>- синий</a:t>
            </a:r>
          </a:p>
          <a:p>
            <a:r>
              <a:rPr lang="ru-RU" sz="2400" b="1">
                <a:solidFill>
                  <a:srgbClr val="7030A0"/>
                </a:solidFill>
              </a:rPr>
              <a:t>- фиолетовый</a:t>
            </a:r>
          </a:p>
          <a:p>
            <a:endParaRPr 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Кодирование изображений</a:t>
            </a:r>
          </a:p>
        </p:txBody>
      </p:sp>
      <p:sp>
        <p:nvSpPr>
          <p:cNvPr id="16387" name="TextBox 13"/>
          <p:cNvSpPr txBox="1">
            <a:spLocks noChangeArrowheads="1"/>
          </p:cNvSpPr>
          <p:nvPr/>
        </p:nvSpPr>
        <p:spPr bwMode="auto">
          <a:xfrm>
            <a:off x="468313" y="1071563"/>
            <a:ext cx="8675687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Графическая информация </a:t>
            </a:r>
          </a:p>
          <a:p>
            <a:pPr algn="ctr"/>
            <a:r>
              <a:rPr lang="ru-RU" sz="2800"/>
              <a:t>может быть представлена в </a:t>
            </a:r>
          </a:p>
          <a:p>
            <a:pPr algn="ctr"/>
            <a:r>
              <a:rPr lang="ru-RU" sz="2800">
                <a:solidFill>
                  <a:srgbClr val="C00000"/>
                </a:solidFill>
              </a:rPr>
              <a:t>аналоговой</a:t>
            </a:r>
            <a:r>
              <a:rPr lang="ru-RU" sz="2800"/>
              <a:t> и </a:t>
            </a:r>
            <a:r>
              <a:rPr lang="ru-RU" sz="2800">
                <a:solidFill>
                  <a:srgbClr val="C00000"/>
                </a:solidFill>
              </a:rPr>
              <a:t>дискретной</a:t>
            </a:r>
            <a:r>
              <a:rPr lang="ru-RU" sz="2800"/>
              <a:t> форме</a:t>
            </a:r>
          </a:p>
        </p:txBody>
      </p:sp>
      <p:pic>
        <p:nvPicPr>
          <p:cNvPr id="15" name="Рисунок 14" descr="57226758_1270124016_p73.jpg"/>
          <p:cNvPicPr>
            <a:picLocks noChangeAspect="1"/>
          </p:cNvPicPr>
          <p:nvPr/>
        </p:nvPicPr>
        <p:blipFill>
          <a:blip r:embed="rId2" cstate="print"/>
          <a:srcRect l="1805" t="2100" r="2522"/>
          <a:stretch>
            <a:fillRect/>
          </a:stretch>
        </p:blipFill>
        <p:spPr bwMode="auto">
          <a:xfrm>
            <a:off x="468313" y="3095625"/>
            <a:ext cx="4032250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 descr="0_115d3_6e9a8554_XL.jpg"/>
          <p:cNvPicPr>
            <a:picLocks noChangeAspect="1"/>
          </p:cNvPicPr>
          <p:nvPr/>
        </p:nvPicPr>
        <p:blipFill>
          <a:blip r:embed="rId3" cstate="print"/>
          <a:srcRect r="12941"/>
          <a:stretch>
            <a:fillRect/>
          </a:stretch>
        </p:blipFill>
        <p:spPr bwMode="auto">
          <a:xfrm>
            <a:off x="4716463" y="3103563"/>
            <a:ext cx="4230687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Прямая со стрелкой 16"/>
          <p:cNvCxnSpPr/>
          <p:nvPr/>
        </p:nvCxnSpPr>
        <p:spPr>
          <a:xfrm rot="10800000" flipV="1">
            <a:off x="1979613" y="2357438"/>
            <a:ext cx="735012" cy="6746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5572125" y="2428875"/>
            <a:ext cx="800100" cy="6032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42988" y="6488113"/>
            <a:ext cx="2968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живописное полотно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219700" y="6488113"/>
            <a:ext cx="31210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цифровая фотография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Модель </a:t>
            </a:r>
            <a:r>
              <a:rPr lang="en-US" smtClean="0"/>
              <a:t>RGB</a:t>
            </a:r>
            <a:endParaRPr lang="ru-RU" smtClean="0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 cstate="print"/>
          <a:srcRect t="6717" r="48418"/>
          <a:stretch>
            <a:fillRect/>
          </a:stretch>
        </p:blipFill>
        <p:spPr bwMode="auto">
          <a:xfrm>
            <a:off x="357188" y="1143000"/>
            <a:ext cx="4078287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819945" y="1813877"/>
            <a:ext cx="4109773" cy="4401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Человек воспринимает цвет с помощью цветовых рецепторов (колбочек), находящихся на сетчатке глаза.</a:t>
            </a:r>
          </a:p>
          <a:p>
            <a:pPr>
              <a:defRPr/>
            </a:pPr>
            <a:r>
              <a:rPr lang="ru-RU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Колбочки наиболее чувствительны к </a:t>
            </a:r>
            <a:r>
              <a:rPr lang="ru-RU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0000"/>
                </a:solidFill>
              </a:rPr>
              <a:t>красному</a:t>
            </a:r>
            <a:r>
              <a:rPr lang="ru-RU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, </a:t>
            </a:r>
            <a:r>
              <a:rPr lang="ru-RU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00B050"/>
                </a:solidFill>
              </a:rPr>
              <a:t>зеленому</a:t>
            </a:r>
            <a:r>
              <a:rPr lang="ru-RU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 и </a:t>
            </a:r>
            <a:r>
              <a:rPr lang="ru-RU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0070C0"/>
                </a:solidFill>
              </a:rPr>
              <a:t>синему</a:t>
            </a:r>
            <a:r>
              <a:rPr lang="ru-RU" sz="2800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 цветам.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285750" y="500063"/>
            <a:ext cx="84963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3200" b="1"/>
              <a:t>Палитра цветов в системе цветопередачи </a:t>
            </a:r>
            <a:r>
              <a:rPr lang="en-US" sz="3200" b="1"/>
              <a:t>RGB</a:t>
            </a:r>
            <a:endParaRPr lang="ru-RU" sz="3200" b="1"/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468313" y="5514975"/>
            <a:ext cx="8280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В системе цветопередачи </a:t>
            </a:r>
            <a:r>
              <a:rPr lang="en-US" sz="2800"/>
              <a:t>RGB</a:t>
            </a:r>
            <a:r>
              <a:rPr lang="ru-RU" sz="2800"/>
              <a:t> палитра цветов формируется путём сложения </a:t>
            </a:r>
            <a:r>
              <a:rPr lang="ru-RU" sz="2800" b="1">
                <a:solidFill>
                  <a:srgbClr val="FF0000"/>
                </a:solidFill>
              </a:rPr>
              <a:t>красного</a:t>
            </a:r>
            <a:r>
              <a:rPr lang="ru-RU" sz="2800"/>
              <a:t>, </a:t>
            </a:r>
          </a:p>
          <a:p>
            <a:pPr algn="ctr"/>
            <a:r>
              <a:rPr lang="ru-RU" sz="2800" b="1">
                <a:solidFill>
                  <a:srgbClr val="00B050"/>
                </a:solidFill>
              </a:rPr>
              <a:t>зеленого</a:t>
            </a:r>
            <a:r>
              <a:rPr lang="ru-RU" sz="2800"/>
              <a:t> и </a:t>
            </a:r>
            <a:r>
              <a:rPr lang="ru-RU" sz="2800" b="1">
                <a:solidFill>
                  <a:srgbClr val="0070C0"/>
                </a:solidFill>
              </a:rPr>
              <a:t>синего</a:t>
            </a:r>
            <a:r>
              <a:rPr lang="ru-RU" sz="2800"/>
              <a:t> цветов.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 l="51512" t="21178" b="4738"/>
          <a:stretch>
            <a:fillRect/>
          </a:stretch>
        </p:blipFill>
        <p:spPr bwMode="auto">
          <a:xfrm>
            <a:off x="2571750" y="1643063"/>
            <a:ext cx="3749675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Модель </a:t>
            </a:r>
            <a:r>
              <a:rPr lang="en-US" smtClean="0"/>
              <a:t>RGB</a:t>
            </a:r>
            <a:endParaRPr lang="ru-RU" smtClean="0"/>
          </a:p>
        </p:txBody>
      </p:sp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323850" y="1077913"/>
            <a:ext cx="8496300" cy="621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800"/>
              <a:t>Цвет палитры </a:t>
            </a:r>
            <a:r>
              <a:rPr lang="en-US" sz="2800"/>
              <a:t>Color </a:t>
            </a:r>
            <a:r>
              <a:rPr lang="ru-RU" sz="2800"/>
              <a:t>можно определить с помощью формулы:</a:t>
            </a:r>
          </a:p>
          <a:p>
            <a:pPr>
              <a:spcBef>
                <a:spcPct val="50000"/>
              </a:spcBef>
            </a:pPr>
            <a:r>
              <a:rPr lang="ru-RU" sz="3200"/>
              <a:t>              </a:t>
            </a:r>
            <a:r>
              <a:rPr lang="en-US" sz="3200" b="1"/>
              <a:t>Color</a:t>
            </a:r>
            <a:r>
              <a:rPr lang="ru-RU" sz="3200" b="1"/>
              <a:t> = </a:t>
            </a:r>
            <a:r>
              <a:rPr lang="en-US" sz="3200" b="1">
                <a:solidFill>
                  <a:srgbClr val="FF0000"/>
                </a:solidFill>
              </a:rPr>
              <a:t>R</a:t>
            </a:r>
            <a:r>
              <a:rPr lang="ru-RU" sz="3200" b="1"/>
              <a:t> + </a:t>
            </a:r>
            <a:r>
              <a:rPr lang="en-US" sz="3200" b="1">
                <a:solidFill>
                  <a:srgbClr val="009600"/>
                </a:solidFill>
              </a:rPr>
              <a:t>G</a:t>
            </a:r>
            <a:r>
              <a:rPr lang="ru-RU" sz="3200" b="1"/>
              <a:t> + </a:t>
            </a:r>
            <a:r>
              <a:rPr lang="ru-RU" sz="3200" b="1">
                <a:solidFill>
                  <a:srgbClr val="0000FF"/>
                </a:solidFill>
              </a:rPr>
              <a:t>В</a:t>
            </a:r>
          </a:p>
          <a:p>
            <a:pPr>
              <a:spcBef>
                <a:spcPct val="50000"/>
              </a:spcBef>
            </a:pPr>
            <a:r>
              <a:rPr lang="ru-RU" sz="2800"/>
              <a:t>При этом надо учитывать глубину цвета —   количество битов, отводимое в компьютере для   кодирования цвета. </a:t>
            </a:r>
          </a:p>
          <a:p>
            <a:pPr>
              <a:spcBef>
                <a:spcPct val="50000"/>
              </a:spcBef>
            </a:pPr>
            <a:r>
              <a:rPr lang="ru-RU" sz="2800"/>
              <a:t/>
            </a:r>
            <a:br>
              <a:rPr lang="ru-RU" sz="2800"/>
            </a:br>
            <a:r>
              <a:rPr lang="ru-RU" sz="2800"/>
              <a:t>   Для глубины цвета 24 бита (8 бит на каждый цвет):</a:t>
            </a:r>
            <a:br>
              <a:rPr lang="ru-RU" sz="2800"/>
            </a:br>
            <a:r>
              <a:rPr lang="ru-RU" sz="2800"/>
              <a:t> </a:t>
            </a:r>
          </a:p>
          <a:p>
            <a:r>
              <a:rPr lang="en-US" sz="2800"/>
              <a:t>        </a:t>
            </a:r>
            <a:r>
              <a:rPr lang="ru-RU" sz="2800"/>
              <a:t>0 ≤</a:t>
            </a:r>
            <a:r>
              <a:rPr lang="ru-RU" sz="2800" b="1"/>
              <a:t> </a:t>
            </a:r>
            <a:r>
              <a:rPr lang="en-US" sz="2800" b="1">
                <a:solidFill>
                  <a:srgbClr val="FF0000"/>
                </a:solidFill>
              </a:rPr>
              <a:t>R</a:t>
            </a:r>
            <a:r>
              <a:rPr lang="en-US" sz="2800" b="1"/>
              <a:t> </a:t>
            </a:r>
            <a:r>
              <a:rPr lang="ru-RU" sz="2800"/>
              <a:t>≤ 255, 0 ≤</a:t>
            </a:r>
            <a:r>
              <a:rPr lang="ru-RU" sz="2800" b="1"/>
              <a:t> </a:t>
            </a:r>
            <a:r>
              <a:rPr lang="en-US" sz="2800" b="1">
                <a:solidFill>
                  <a:srgbClr val="009600"/>
                </a:solidFill>
              </a:rPr>
              <a:t>G</a:t>
            </a:r>
            <a:r>
              <a:rPr lang="en-US" sz="2800" b="1"/>
              <a:t> </a:t>
            </a:r>
            <a:r>
              <a:rPr lang="ru-RU" sz="2800"/>
              <a:t>≤ 255, 0 ≤</a:t>
            </a:r>
            <a:r>
              <a:rPr lang="ru-RU" sz="2800" b="1"/>
              <a:t> </a:t>
            </a:r>
            <a:r>
              <a:rPr lang="en-US" sz="2800" b="1">
                <a:solidFill>
                  <a:srgbClr val="0000FF"/>
                </a:solidFill>
              </a:rPr>
              <a:t>B</a:t>
            </a:r>
            <a:r>
              <a:rPr lang="en-US" sz="2800" b="1"/>
              <a:t> </a:t>
            </a:r>
            <a:r>
              <a:rPr lang="ru-RU" sz="2800"/>
              <a:t>≤ 255</a:t>
            </a:r>
          </a:p>
          <a:p>
            <a:pPr>
              <a:spcBef>
                <a:spcPct val="50000"/>
              </a:spcBef>
            </a:pPr>
            <a:endParaRPr lang="ru-RU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Модель </a:t>
            </a:r>
            <a:r>
              <a:rPr lang="en-US" smtClean="0"/>
              <a:t>RGB</a:t>
            </a:r>
            <a:endParaRPr lang="ru-RU" smtClean="0"/>
          </a:p>
        </p:txBody>
      </p:sp>
      <p:sp>
        <p:nvSpPr>
          <p:cNvPr id="37891" name="TextBox 2"/>
          <p:cNvSpPr txBox="1">
            <a:spLocks noChangeArrowheads="1"/>
          </p:cNvSpPr>
          <p:nvPr/>
        </p:nvSpPr>
        <p:spPr bwMode="auto">
          <a:xfrm>
            <a:off x="1692275" y="1039813"/>
            <a:ext cx="597535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/>
              <a:t>Формирование цветов </a:t>
            </a:r>
          </a:p>
          <a:p>
            <a:pPr algn="ctr"/>
            <a:r>
              <a:rPr lang="ru-RU" sz="2800" b="1"/>
              <a:t>в системе цветопередачи </a:t>
            </a:r>
            <a:r>
              <a:rPr lang="en-US" sz="2800" b="1"/>
              <a:t>RGB</a:t>
            </a:r>
            <a:endParaRPr lang="ru-RU" sz="2800" b="1"/>
          </a:p>
        </p:txBody>
      </p:sp>
      <p:sp>
        <p:nvSpPr>
          <p:cNvPr id="37892" name="TextBox 3"/>
          <p:cNvSpPr txBox="1">
            <a:spLocks noChangeArrowheads="1"/>
          </p:cNvSpPr>
          <p:nvPr/>
        </p:nvSpPr>
        <p:spPr bwMode="auto">
          <a:xfrm>
            <a:off x="357188" y="5643563"/>
            <a:ext cx="85010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/>
              <a:t>Цвета в палитре </a:t>
            </a:r>
            <a:r>
              <a:rPr lang="en-US" sz="2400"/>
              <a:t>RGB </a:t>
            </a:r>
            <a:r>
              <a:rPr lang="ru-RU" sz="2400"/>
              <a:t>формируются путём сложения базовых цветов, каждый из которых может иметь различную интенсивность.</a:t>
            </a:r>
          </a:p>
        </p:txBody>
      </p:sp>
      <p:graphicFrame>
        <p:nvGraphicFramePr>
          <p:cNvPr id="5" name="Group 79"/>
          <p:cNvGraphicFramePr>
            <a:graphicFrameLocks/>
          </p:cNvGraphicFramePr>
          <p:nvPr/>
        </p:nvGraphicFramePr>
        <p:xfrm>
          <a:off x="1000125" y="2000250"/>
          <a:ext cx="7143800" cy="3610480"/>
        </p:xfrm>
        <a:graphic>
          <a:graphicData uri="http://schemas.openxmlformats.org/drawingml/2006/table">
            <a:tbl>
              <a:tblPr/>
              <a:tblGrid>
                <a:gridCol w="1940532"/>
                <a:gridCol w="1234706"/>
                <a:gridCol w="3968562"/>
              </a:tblGrid>
              <a:tr h="39555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Цвет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Формирование цвета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7"/>
                    </a:solidFill>
                  </a:tcPr>
                </a:tc>
              </a:tr>
              <a:tr h="395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Черный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Black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0 + 0 + 0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Белый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While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Красный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Red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+ 0 +0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Зеленый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Green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0 + G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+ 0</a:t>
                      </a:r>
                      <a:endParaRPr kumimoji="0" lang="ru-RU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Синий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Blue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0 + 0 + B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endParaRPr kumimoji="0" lang="ru-RU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5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Голубой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Cyan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0+ G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B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endParaRPr kumimoji="0" lang="ru-RU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Пурпурный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Magenta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+ 0 +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5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Желтый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Yellow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</a:t>
                      </a:r>
                      <a:r>
                        <a:rPr kumimoji="0" 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+ 0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Модель </a:t>
            </a:r>
            <a:r>
              <a:rPr lang="en-US" smtClean="0"/>
              <a:t>RGB</a:t>
            </a:r>
            <a:endParaRPr lang="ru-RU" smtClean="0"/>
          </a:p>
        </p:txBody>
      </p:sp>
      <p:sp>
        <p:nvSpPr>
          <p:cNvPr id="38915" name="TextBox 2"/>
          <p:cNvSpPr txBox="1">
            <a:spLocks noChangeArrowheads="1"/>
          </p:cNvSpPr>
          <p:nvPr/>
        </p:nvSpPr>
        <p:spPr bwMode="auto">
          <a:xfrm>
            <a:off x="395288" y="981075"/>
            <a:ext cx="8280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/>
              <a:t>Система цветопередачи </a:t>
            </a:r>
            <a:r>
              <a:rPr lang="en-US" sz="2400"/>
              <a:t>RGB </a:t>
            </a:r>
            <a:r>
              <a:rPr lang="ru-RU" sz="2400"/>
              <a:t>применяется в мониторах компьютеров, в телевизорах и других излучающих свет технических устройствах.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2133600"/>
            <a:ext cx="3057525" cy="33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 l="1923" t="7692" b="7692"/>
          <a:stretch>
            <a:fillRect/>
          </a:stretch>
        </p:blipFill>
        <p:spPr bwMode="auto">
          <a:xfrm>
            <a:off x="5867400" y="2276475"/>
            <a:ext cx="28384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838" y="4365625"/>
            <a:ext cx="2492375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b="1" smtClean="0"/>
              <a:t>Модель </a:t>
            </a:r>
            <a:r>
              <a:rPr lang="en-US" b="1" smtClean="0"/>
              <a:t>CMYK</a:t>
            </a:r>
            <a:endParaRPr lang="ru-RU" smtClean="0"/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000125"/>
            <a:ext cx="5040312" cy="377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428625" y="4929188"/>
            <a:ext cx="8208963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В системе цветопередачи </a:t>
            </a:r>
            <a:r>
              <a:rPr lang="en-US" sz="2800"/>
              <a:t>CMYK </a:t>
            </a:r>
            <a:r>
              <a:rPr lang="ru-RU" sz="2800"/>
              <a:t>палитра цветов формируется путём наложения </a:t>
            </a:r>
            <a:r>
              <a:rPr lang="ru-RU" sz="2800" b="1">
                <a:solidFill>
                  <a:srgbClr val="00B0F0"/>
                </a:solidFill>
              </a:rPr>
              <a:t>голубой</a:t>
            </a:r>
            <a:r>
              <a:rPr lang="ru-RU" sz="2800"/>
              <a:t>, </a:t>
            </a:r>
            <a:r>
              <a:rPr lang="ru-RU" sz="2800" b="1">
                <a:solidFill>
                  <a:srgbClr val="FF0066"/>
                </a:solidFill>
              </a:rPr>
              <a:t>пурпурной</a:t>
            </a:r>
            <a:r>
              <a:rPr lang="ru-RU" sz="2800"/>
              <a:t>, </a:t>
            </a:r>
            <a:r>
              <a:rPr lang="ru-RU" sz="2800" b="1">
                <a:solidFill>
                  <a:srgbClr val="FFC000"/>
                </a:solidFill>
              </a:rPr>
              <a:t>жёлтой</a:t>
            </a:r>
            <a:r>
              <a:rPr lang="ru-RU" sz="2800"/>
              <a:t> и </a:t>
            </a:r>
            <a:r>
              <a:rPr lang="ru-RU" sz="2800" b="1"/>
              <a:t>черной</a:t>
            </a:r>
            <a:r>
              <a:rPr lang="ru-RU" sz="2800"/>
              <a:t> красок.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b="1" smtClean="0"/>
              <a:t>Модель </a:t>
            </a:r>
            <a:r>
              <a:rPr lang="en-US" b="1" smtClean="0"/>
              <a:t>CMYK</a:t>
            </a:r>
            <a:endParaRPr lang="ru-RU" smtClean="0"/>
          </a:p>
        </p:txBody>
      </p:sp>
      <p:sp>
        <p:nvSpPr>
          <p:cNvPr id="40963" name="TextBox 5"/>
          <p:cNvSpPr txBox="1">
            <a:spLocks noChangeArrowheads="1"/>
          </p:cNvSpPr>
          <p:nvPr/>
        </p:nvSpPr>
        <p:spPr bwMode="auto">
          <a:xfrm>
            <a:off x="1574800" y="1100138"/>
            <a:ext cx="59769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200" b="1"/>
              <a:t>Формирование цветов </a:t>
            </a:r>
          </a:p>
          <a:p>
            <a:pPr algn="ctr"/>
            <a:r>
              <a:rPr lang="ru-RU" sz="2200" b="1"/>
              <a:t>в системе цветопередачи С</a:t>
            </a:r>
            <a:r>
              <a:rPr lang="en-US" sz="2200" b="1"/>
              <a:t>MYK</a:t>
            </a:r>
            <a:endParaRPr lang="ru-RU" sz="2200" b="1"/>
          </a:p>
        </p:txBody>
      </p:sp>
      <p:graphicFrame>
        <p:nvGraphicFramePr>
          <p:cNvPr id="7" name="Group 66"/>
          <p:cNvGraphicFramePr>
            <a:graphicFrameLocks/>
          </p:cNvGraphicFramePr>
          <p:nvPr/>
        </p:nvGraphicFramePr>
        <p:xfrm>
          <a:off x="1214438" y="2030413"/>
          <a:ext cx="6840760" cy="3542152"/>
        </p:xfrm>
        <a:graphic>
          <a:graphicData uri="http://schemas.openxmlformats.org/drawingml/2006/table">
            <a:tbl>
              <a:tblPr/>
              <a:tblGrid>
                <a:gridCol w="1628289"/>
                <a:gridCol w="896856"/>
                <a:gridCol w="4315615"/>
              </a:tblGrid>
              <a:tr h="3895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Цвет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Формирование цвета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7"/>
                    </a:solidFill>
                  </a:tcPr>
                </a:tc>
              </a:tr>
              <a:tr h="3895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Черный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Black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C + M + Y = W – G – B – R =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Белый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While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(C = 0, M = 0, Y = 0)</a:t>
                      </a:r>
                      <a:endParaRPr kumimoji="0" lang="ru-RU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Красный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Red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Y + M = W – G – B =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Зеленый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Green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Y + C = W – R – B =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</a:t>
                      </a:r>
                      <a:endParaRPr kumimoji="0" lang="ru-RU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Синий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Blue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M + C = W – R – G =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ru-RU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Голубой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Cyan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W – R = G + B</a:t>
                      </a:r>
                      <a:endParaRPr kumimoji="0" lang="ru-RU" sz="1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Пурпурный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Magenta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W – G = R + B</a:t>
                      </a:r>
                      <a:endParaRPr kumimoji="0" lang="ru-RU" sz="18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Желтый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Yellow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= W – B = R + G</a:t>
                      </a:r>
                      <a:endParaRPr kumimoji="0" lang="ru-RU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005" name="Text Box 6"/>
          <p:cNvSpPr txBox="1">
            <a:spLocks noChangeArrowheads="1"/>
          </p:cNvSpPr>
          <p:nvPr/>
        </p:nvSpPr>
        <p:spPr bwMode="auto">
          <a:xfrm>
            <a:off x="285750" y="5786438"/>
            <a:ext cx="88582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 </a:t>
            </a:r>
            <a:r>
              <a:rPr lang="ru-RU" sz="2400"/>
              <a:t>Цвета в палитре </a:t>
            </a:r>
            <a:r>
              <a:rPr lang="en-US" sz="2400"/>
              <a:t>CMYK</a:t>
            </a:r>
            <a:r>
              <a:rPr lang="ru-RU" sz="2400"/>
              <a:t> формируются путем вычитания </a:t>
            </a:r>
            <a:br>
              <a:rPr lang="ru-RU" sz="2400"/>
            </a:br>
            <a:r>
              <a:rPr lang="ru-RU" sz="2400"/>
              <a:t>из белого цвета определенных цветов. 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b="1" smtClean="0"/>
              <a:t>Модель </a:t>
            </a:r>
            <a:r>
              <a:rPr lang="en-US" b="1" smtClean="0"/>
              <a:t>CMYK</a:t>
            </a:r>
            <a:endParaRPr lang="ru-RU" smtClean="0"/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250825" y="1214438"/>
            <a:ext cx="8893175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/>
              <a:t>Цвет палитры </a:t>
            </a:r>
            <a:r>
              <a:rPr lang="en-US" sz="2400" i="1"/>
              <a:t>Color </a:t>
            </a:r>
            <a:r>
              <a:rPr lang="ru-RU" sz="2400"/>
              <a:t>можно определить с помощью формулы:</a:t>
            </a:r>
          </a:p>
          <a:p>
            <a:r>
              <a:rPr lang="en-US" sz="2400"/>
              <a:t>                 </a:t>
            </a:r>
            <a:r>
              <a:rPr lang="en-US" sz="2400" b="1"/>
              <a:t>Color</a:t>
            </a:r>
            <a:r>
              <a:rPr lang="ru-RU" sz="2400" b="1"/>
              <a:t> = </a:t>
            </a:r>
            <a:r>
              <a:rPr lang="ru-RU" sz="2400" b="1">
                <a:solidFill>
                  <a:srgbClr val="00B0F0"/>
                </a:solidFill>
              </a:rPr>
              <a:t>С</a:t>
            </a:r>
            <a:r>
              <a:rPr lang="ru-RU" sz="2400" b="1"/>
              <a:t> + </a:t>
            </a:r>
            <a:r>
              <a:rPr lang="en-US" sz="2400" b="1">
                <a:solidFill>
                  <a:srgbClr val="FF0066"/>
                </a:solidFill>
              </a:rPr>
              <a:t>M</a:t>
            </a:r>
            <a:r>
              <a:rPr lang="ru-RU" sz="2400" b="1"/>
              <a:t> + </a:t>
            </a:r>
            <a:r>
              <a:rPr lang="en-US" sz="2400" b="1">
                <a:solidFill>
                  <a:srgbClr val="FFC000"/>
                </a:solidFill>
              </a:rPr>
              <a:t>Y</a:t>
            </a:r>
            <a:endParaRPr lang="ru-RU" sz="2400" b="1">
              <a:solidFill>
                <a:srgbClr val="FFC000"/>
              </a:solidFill>
            </a:endParaRPr>
          </a:p>
          <a:p>
            <a:r>
              <a:rPr lang="ru-RU" sz="2400"/>
              <a:t>	Интенсивность каждой краски задается в    процентах:  0% ≤ </a:t>
            </a:r>
            <a:r>
              <a:rPr lang="ru-RU" sz="2400" b="1">
                <a:solidFill>
                  <a:srgbClr val="00B0F0"/>
                </a:solidFill>
              </a:rPr>
              <a:t>С</a:t>
            </a:r>
            <a:r>
              <a:rPr lang="ru-RU" sz="2400">
                <a:solidFill>
                  <a:srgbClr val="00B0F0"/>
                </a:solidFill>
              </a:rPr>
              <a:t> </a:t>
            </a:r>
            <a:r>
              <a:rPr lang="ru-RU" sz="2400"/>
              <a:t>≤ 100%, 0% ≤ </a:t>
            </a:r>
            <a:r>
              <a:rPr lang="ru-RU" sz="2400" b="1">
                <a:solidFill>
                  <a:srgbClr val="FF0066"/>
                </a:solidFill>
              </a:rPr>
              <a:t>М</a:t>
            </a:r>
            <a:r>
              <a:rPr lang="ru-RU" sz="2400"/>
              <a:t> ≤ 100%, 0% ≤ </a:t>
            </a:r>
            <a:r>
              <a:rPr lang="en-US" sz="2400" b="1">
                <a:solidFill>
                  <a:srgbClr val="FFC000"/>
                </a:solidFill>
              </a:rPr>
              <a:t>Y</a:t>
            </a:r>
            <a:r>
              <a:rPr lang="en-US" sz="2400" b="1"/>
              <a:t> </a:t>
            </a:r>
            <a:r>
              <a:rPr lang="ru-RU" sz="2400"/>
              <a:t>≤ 100%  </a:t>
            </a: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285750" y="3214688"/>
            <a:ext cx="8501063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2400"/>
              <a:t>Смешение трех красок – голубой, желтой и пурпурной – должно приводить к полному поглощению света, и мы должны увидеть черный цвет. Однако на практике вместо черного цвета получается грязно-бурый цвет. Поэтому в цветовую модель добавляют еще один, истинно черный цвет – </a:t>
            </a:r>
            <a:r>
              <a:rPr lang="en-US" sz="2400" i="1"/>
              <a:t>bla</a:t>
            </a:r>
            <a:r>
              <a:rPr lang="ru-RU" sz="2400" b="1" i="1"/>
              <a:t>К. </a:t>
            </a:r>
          </a:p>
          <a:p>
            <a:pPr algn="just">
              <a:spcBef>
                <a:spcPct val="50000"/>
              </a:spcBef>
            </a:pPr>
            <a:r>
              <a:rPr lang="ru-RU" sz="2400"/>
              <a:t>Расширенная палитра получила название </a:t>
            </a:r>
            <a:r>
              <a:rPr lang="en-US" sz="2400" b="1"/>
              <a:t>CMYK</a:t>
            </a:r>
            <a:r>
              <a:rPr lang="ru-RU" sz="2400" b="1"/>
              <a:t>.</a:t>
            </a:r>
            <a:endParaRPr lang="ru-RU" sz="2400"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b="1" smtClean="0"/>
              <a:t>Модель </a:t>
            </a:r>
            <a:r>
              <a:rPr lang="en-US" b="1" smtClean="0"/>
              <a:t>CMYK</a:t>
            </a:r>
            <a:endParaRPr lang="ru-RU" smtClean="0"/>
          </a:p>
        </p:txBody>
      </p:sp>
      <p:sp>
        <p:nvSpPr>
          <p:cNvPr id="43011" name="TextBox 5"/>
          <p:cNvSpPr txBox="1">
            <a:spLocks noChangeArrowheads="1"/>
          </p:cNvSpPr>
          <p:nvPr/>
        </p:nvSpPr>
        <p:spPr bwMode="auto">
          <a:xfrm>
            <a:off x="468313" y="977900"/>
            <a:ext cx="82073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Система цветопередачи </a:t>
            </a:r>
            <a:r>
              <a:rPr lang="en-US" sz="2800"/>
              <a:t>CMYK</a:t>
            </a:r>
            <a:r>
              <a:rPr lang="ru-RU" sz="2800"/>
              <a:t> применяется </a:t>
            </a:r>
          </a:p>
          <a:p>
            <a:pPr algn="ctr"/>
            <a:r>
              <a:rPr lang="ru-RU" sz="2800"/>
              <a:t>в полиграфии.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770063"/>
            <a:ext cx="2305050" cy="311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7481" r="31293"/>
          <a:stretch>
            <a:fillRect/>
          </a:stretch>
        </p:blipFill>
        <p:spPr bwMode="auto">
          <a:xfrm>
            <a:off x="2987675" y="3170238"/>
            <a:ext cx="3455988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688" y="1627188"/>
            <a:ext cx="204787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ru-RU" sz="3200" b="1" smtClean="0"/>
              <a:t>Достоинства и недостатки растрового кодирования</a:t>
            </a:r>
          </a:p>
        </p:txBody>
      </p:sp>
      <p:pic>
        <p:nvPicPr>
          <p:cNvPr id="440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25413" y="1357313"/>
            <a:ext cx="8982075" cy="55006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4857750" y="817563"/>
            <a:ext cx="4214813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Примером аналогового представления информации может служить живописное полотно, </a:t>
            </a:r>
          </a:p>
          <a:p>
            <a:pPr algn="ctr"/>
            <a:r>
              <a:rPr lang="ru-RU" sz="2800"/>
              <a:t>цвет которого изменяется непрерывно</a:t>
            </a:r>
          </a:p>
          <a:p>
            <a:pPr algn="ctr"/>
            <a:r>
              <a:rPr lang="ru-RU" sz="2800"/>
              <a:t>  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 l="3308"/>
          <a:stretch>
            <a:fillRect/>
          </a:stretch>
        </p:blipFill>
        <p:spPr bwMode="auto">
          <a:xfrm>
            <a:off x="468313" y="476250"/>
            <a:ext cx="4208462" cy="532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mona_lisa_653a648ef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3" y="4286250"/>
            <a:ext cx="4513262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Box 5"/>
          <p:cNvSpPr txBox="1">
            <a:spLocks noChangeArrowheads="1"/>
          </p:cNvSpPr>
          <p:nvPr/>
        </p:nvSpPr>
        <p:spPr bwMode="auto">
          <a:xfrm>
            <a:off x="4572000" y="1341438"/>
            <a:ext cx="41767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400"/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3276600" y="5229225"/>
            <a:ext cx="2014538" cy="431800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28625" y="357188"/>
            <a:ext cx="8715375" cy="1139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 sz="3800" kern="0" dirty="0">
                <a:latin typeface="+mj-lt"/>
                <a:ea typeface="+mj-ea"/>
                <a:cs typeface="+mj-cs"/>
              </a:rPr>
              <a:t>Векторное кодирование изображений</a:t>
            </a:r>
          </a:p>
        </p:txBody>
      </p:sp>
      <p:pic>
        <p:nvPicPr>
          <p:cNvPr id="4505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2686050"/>
            <a:ext cx="436721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0" y="1143000"/>
            <a:ext cx="8715375" cy="24288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ru-RU" sz="2400" b="1" kern="0" dirty="0">
                <a:solidFill>
                  <a:schemeClr val="tx2"/>
                </a:solidFill>
                <a:latin typeface="+mn-lt"/>
                <a:cs typeface="+mn-cs"/>
              </a:rPr>
              <a:t>   Векторное изображение представляет собой совокупность графических примитивов</a:t>
            </a:r>
            <a:r>
              <a:rPr lang="ru-RU" sz="2400" kern="0" dirty="0">
                <a:solidFill>
                  <a:schemeClr val="tx2"/>
                </a:solidFill>
                <a:latin typeface="+mn-lt"/>
                <a:cs typeface="+mn-cs"/>
              </a:rPr>
              <a:t> (точка, линия, многоугольник, эллипс…). Каждый примитив описывается математическими формулами.</a:t>
            </a:r>
          </a:p>
        </p:txBody>
      </p:sp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214313" y="2857500"/>
            <a:ext cx="4643437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latin typeface="Calibri" pitchFamily="34" charset="0"/>
              </a:rPr>
              <a:t>Векторный рисунок </a:t>
            </a:r>
            <a:r>
              <a:rPr lang="ru-RU" sz="2400">
                <a:latin typeface="Calibri" pitchFamily="34" charset="0"/>
              </a:rPr>
              <a:t>– рисунок, который закодирован  в виде набора простейших геометрических фигур , параметры которых (размеры, координаты вершин, углы наклона, цвет контура и заливки) хранятся в виде чисел.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88" y="1357313"/>
            <a:ext cx="8286750" cy="47021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ru-RU" sz="2800" b="1" kern="0" dirty="0"/>
              <a:t>Достоинством векторной графики </a:t>
            </a:r>
            <a:r>
              <a:rPr lang="ru-RU" sz="2800" kern="0" dirty="0"/>
              <a:t>является то, что файлы, хранящие векторные графические изображения, имеют сравнительно </a:t>
            </a:r>
            <a:r>
              <a:rPr lang="ru-RU" sz="2800" b="1" kern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небольшой объем.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ru-RU" sz="2800" b="1" kern="0" dirty="0"/>
              <a:t>Векторные графические </a:t>
            </a:r>
            <a:r>
              <a:rPr lang="ru-RU" sz="2800" kern="0" dirty="0"/>
              <a:t>изображения могут быть </a:t>
            </a:r>
            <a:r>
              <a:rPr lang="ru-RU" sz="2800" b="1" kern="0" dirty="0">
                <a:solidFill>
                  <a:schemeClr val="bg2"/>
                </a:solidFill>
              </a:rPr>
              <a:t>увеличены или трансформированы  без потери качества.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28625" y="357188"/>
            <a:ext cx="8715375" cy="1139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 sz="3800" kern="0" dirty="0">
                <a:latin typeface="+mj-lt"/>
                <a:ea typeface="+mj-ea"/>
                <a:cs typeface="+mj-cs"/>
              </a:rPr>
              <a:t>Векторное кодирование изображений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457200" y="571500"/>
            <a:ext cx="8229600" cy="939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 sz="4400" kern="0">
                <a:latin typeface="+mj-lt"/>
                <a:ea typeface="+mj-ea"/>
                <a:cs typeface="+mj-cs"/>
              </a:rPr>
              <a:t>Векторный рисунок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797050"/>
            <a:ext cx="82867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TextBox 5"/>
          <p:cNvSpPr txBox="1">
            <a:spLocks noChangeArrowheads="1"/>
          </p:cNvSpPr>
          <p:nvPr/>
        </p:nvSpPr>
        <p:spPr bwMode="auto">
          <a:xfrm>
            <a:off x="357188" y="4994275"/>
            <a:ext cx="84296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>
                <a:latin typeface="Calibri" pitchFamily="34" charset="0"/>
              </a:rPr>
              <a:t>Векторный рисунок можно разложить на части, а затем собрать в целое изображение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28625" y="357188"/>
            <a:ext cx="8715375" cy="1139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 sz="3800" kern="0" dirty="0">
                <a:latin typeface="+mj-lt"/>
                <a:ea typeface="+mj-ea"/>
                <a:cs typeface="+mj-cs"/>
              </a:rPr>
              <a:t>Векторное кодирование изображений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68375"/>
            <a:ext cx="9144000" cy="576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" y="428625"/>
            <a:ext cx="9115425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9186863" cy="1143000"/>
          </a:xfrm>
        </p:spPr>
        <p:txBody>
          <a:bodyPr/>
          <a:lstStyle/>
          <a:p>
            <a:pPr eaLnBrk="1" hangingPunct="1"/>
            <a:r>
              <a:rPr lang="ru-RU" smtClean="0"/>
              <a:t>Графические форматы файлов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28625" y="1285875"/>
            <a:ext cx="8372475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ru-RU" sz="2800" kern="0" dirty="0">
                <a:latin typeface="+mn-lt"/>
                <a:cs typeface="+mn-cs"/>
              </a:rPr>
              <a:t>Форматы графических файлов определяют способ хранения информации в файле (растровый или векторный), а также форму хранения информации (используемый алгоритм сжатия).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ru-RU" sz="2800" kern="0" dirty="0">
              <a:latin typeface="+mn-lt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ru-RU" sz="2800" b="1" kern="0" dirty="0">
                <a:solidFill>
                  <a:srgbClr val="002060"/>
                </a:solidFill>
                <a:latin typeface="+mn-lt"/>
                <a:cs typeface="+mn-cs"/>
              </a:rPr>
              <a:t>Наиболее популярные растровые форматы: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ru-RU" sz="2800" kern="0" dirty="0">
                <a:latin typeface="+mn-lt"/>
                <a:cs typeface="+mn-cs"/>
              </a:rPr>
              <a:t>BMP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ru-RU" sz="2800" kern="0" dirty="0">
                <a:latin typeface="+mn-lt"/>
                <a:cs typeface="+mn-cs"/>
              </a:rPr>
              <a:t>GIF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ru-RU" sz="2800" kern="0" dirty="0">
                <a:latin typeface="+mn-lt"/>
                <a:cs typeface="+mn-cs"/>
              </a:rPr>
              <a:t>JPEG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ru-RU" sz="2800" kern="0" dirty="0">
                <a:latin typeface="+mn-lt"/>
                <a:cs typeface="+mn-cs"/>
              </a:rPr>
              <a:t>TIFF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ru-RU" sz="2800" kern="0" dirty="0">
                <a:latin typeface="+mn-lt"/>
                <a:cs typeface="+mn-cs"/>
              </a:rPr>
              <a:t>PNG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lang="ru-RU" sz="2800" kern="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9186863" cy="1143000"/>
          </a:xfrm>
        </p:spPr>
        <p:txBody>
          <a:bodyPr/>
          <a:lstStyle/>
          <a:p>
            <a:pPr eaLnBrk="1" hangingPunct="1"/>
            <a:r>
              <a:rPr lang="ru-RU" smtClean="0"/>
              <a:t>Графические форматы файлов </a:t>
            </a:r>
          </a:p>
        </p:txBody>
      </p:sp>
      <p:sp>
        <p:nvSpPr>
          <p:cNvPr id="51203" name="TextBox 4"/>
          <p:cNvSpPr txBox="1">
            <a:spLocks noChangeArrowheads="1"/>
          </p:cNvSpPr>
          <p:nvPr/>
        </p:nvSpPr>
        <p:spPr bwMode="auto">
          <a:xfrm>
            <a:off x="428625" y="1225550"/>
            <a:ext cx="8715375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TIFF</a:t>
            </a:r>
            <a:r>
              <a:rPr lang="ru-RU" sz="2400" b="1"/>
              <a:t> (</a:t>
            </a:r>
            <a:r>
              <a:rPr lang="en-US" sz="2400" b="1"/>
              <a:t>Tagged Image File Format</a:t>
            </a:r>
            <a:r>
              <a:rPr lang="ru-RU" sz="2400" b="1"/>
              <a:t> – формат файлов изображений, снабженных тегами). </a:t>
            </a:r>
            <a:r>
              <a:rPr lang="ru-RU" sz="2400"/>
              <a:t>Этот формат применяется для подготовки изображений к печати в полиграфии, так как позволяет сохранить практически всю информацию о цветах без потерь. Файлы имеют большой размер и неудобны для передачи по сети </a:t>
            </a:r>
            <a:r>
              <a:rPr lang="en-US" sz="2400"/>
              <a:t>Internet</a:t>
            </a:r>
            <a:r>
              <a:rPr lang="ru-RU" sz="2400"/>
              <a:t>. Расширение файлов </a:t>
            </a:r>
            <a:r>
              <a:rPr lang="en-US" sz="2400"/>
              <a:t>TIF </a:t>
            </a:r>
            <a:r>
              <a:rPr lang="ru-RU" sz="2400"/>
              <a:t>или </a:t>
            </a:r>
            <a:r>
              <a:rPr lang="en-US" sz="2400"/>
              <a:t>TIFF.  </a:t>
            </a:r>
            <a:endParaRPr lang="ru-RU" sz="2400"/>
          </a:p>
          <a:p>
            <a:endParaRPr lang="ru-RU" sz="2400"/>
          </a:p>
          <a:p>
            <a:r>
              <a:rPr lang="en-US" sz="2400" b="1"/>
              <a:t>JPEG (Joint Photography Expert Group). </a:t>
            </a:r>
            <a:r>
              <a:rPr lang="ru-RU" sz="2400"/>
              <a:t>Формат создавался специально для передачи изображений по сети. Он имеет встроенный мощный алгоритм сжатия данных. Сжатие происходит </a:t>
            </a:r>
            <a:r>
              <a:rPr lang="en-US" sz="2400"/>
              <a:t>c</a:t>
            </a:r>
            <a:r>
              <a:rPr lang="ru-RU" sz="2400"/>
              <a:t> потерями за счет выбрасывания мелких деталей. Формат подходит для хранения фотографий, имеющих большие размеры. Расширение файла записывается  </a:t>
            </a:r>
            <a:r>
              <a:rPr lang="en-US" sz="2400"/>
              <a:t>JPEG</a:t>
            </a:r>
            <a:r>
              <a:rPr lang="ru-RU" sz="2400"/>
              <a:t> или </a:t>
            </a:r>
            <a:r>
              <a:rPr lang="en-US" sz="2400"/>
              <a:t>JPG</a:t>
            </a:r>
            <a:r>
              <a:rPr lang="ru-RU" sz="2400"/>
              <a:t>.</a:t>
            </a:r>
          </a:p>
          <a:p>
            <a:endParaRPr 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9186863" cy="1143000"/>
          </a:xfrm>
        </p:spPr>
        <p:txBody>
          <a:bodyPr/>
          <a:lstStyle/>
          <a:p>
            <a:pPr eaLnBrk="1" hangingPunct="1"/>
            <a:r>
              <a:rPr lang="ru-RU" smtClean="0"/>
              <a:t>Графические форматы файлов </a:t>
            </a:r>
          </a:p>
        </p:txBody>
      </p:sp>
      <p:sp>
        <p:nvSpPr>
          <p:cNvPr id="52227" name="TextBox 4"/>
          <p:cNvSpPr txBox="1">
            <a:spLocks noChangeArrowheads="1"/>
          </p:cNvSpPr>
          <p:nvPr/>
        </p:nvSpPr>
        <p:spPr bwMode="auto">
          <a:xfrm>
            <a:off x="142875" y="1225550"/>
            <a:ext cx="9144000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GIF</a:t>
            </a:r>
            <a:r>
              <a:rPr lang="ru-RU" sz="2400"/>
              <a:t> (</a:t>
            </a:r>
            <a:r>
              <a:rPr lang="en-US" sz="2400"/>
              <a:t>Graphic Interchange Format</a:t>
            </a:r>
            <a:r>
              <a:rPr lang="ru-RU" sz="2400"/>
              <a:t> -«формат обмена графическими данными»). Файл в данном формате сохраняется без потерь, с достаточно большой степенью сжатия. Позволяет хранить анимированные изображения. Максимальное число цветов, которое будет содержать изображение, сохраненное в этом формате – 256.  В настоящее время </a:t>
            </a:r>
            <a:r>
              <a:rPr lang="en-US" sz="2400"/>
              <a:t>GIF</a:t>
            </a:r>
            <a:r>
              <a:rPr lang="ru-RU" sz="2400"/>
              <a:t>-анимация постепенно уступает место технологии </a:t>
            </a:r>
            <a:r>
              <a:rPr lang="en-US" sz="2400"/>
              <a:t>Flash</a:t>
            </a:r>
            <a:r>
              <a:rPr lang="ru-RU" sz="2400"/>
              <a:t>. Но </a:t>
            </a:r>
            <a:r>
              <a:rPr lang="en-US" sz="2400"/>
              <a:t>GIF</a:t>
            </a:r>
            <a:r>
              <a:rPr lang="ru-RU" sz="2400"/>
              <a:t> файлы широко используются для создания рекламных анимированных баннеров</a:t>
            </a:r>
          </a:p>
          <a:p>
            <a:r>
              <a:rPr lang="en-US" sz="2400" b="1"/>
              <a:t>PNG (Portable Network Graphics). </a:t>
            </a:r>
            <a:r>
              <a:rPr lang="en-US" sz="2400"/>
              <a:t> </a:t>
            </a:r>
            <a:r>
              <a:rPr lang="ru-RU" sz="2400"/>
              <a:t>Сравнительно новый</a:t>
            </a:r>
            <a:r>
              <a:rPr lang="en-US" sz="2400"/>
              <a:t> (1995 </a:t>
            </a:r>
            <a:r>
              <a:rPr lang="ru-RU" sz="2400"/>
              <a:t>г</a:t>
            </a:r>
            <a:r>
              <a:rPr lang="en-US" sz="2400"/>
              <a:t>.)</a:t>
            </a:r>
            <a:r>
              <a:rPr lang="en-US" sz="2400" b="1"/>
              <a:t>  </a:t>
            </a:r>
            <a:r>
              <a:rPr lang="ru-RU" sz="2400"/>
              <a:t>формат хранения изображений для публикации в </a:t>
            </a:r>
            <a:r>
              <a:rPr lang="en-US" sz="2400"/>
              <a:t>Internet</a:t>
            </a:r>
            <a:r>
              <a:rPr lang="ru-RU" sz="2400"/>
              <a:t>.  Поддерживаются три типа изображений – цветные с глубиной цвета 8 или 24 бита и черно-белое с градацией 256 оттенков серого. Сжатие данных происходит практически без потерь.</a:t>
            </a:r>
          </a:p>
          <a:p>
            <a:endParaRPr 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631825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400" b="1" kern="0" dirty="0">
                <a:latin typeface="+mj-lt"/>
                <a:ea typeface="+mj-ea"/>
                <a:cs typeface="+mj-cs"/>
              </a:rPr>
              <a:t>Форматы векторных файлов</a:t>
            </a:r>
            <a:endParaRPr lang="ru-RU" sz="44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28688" y="1714500"/>
            <a:ext cx="7072312" cy="33051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ru-RU" sz="2800" b="1" kern="0" dirty="0">
                <a:solidFill>
                  <a:srgbClr val="002060"/>
                </a:solidFill>
              </a:rPr>
              <a:t>Наиболее популярные векторные форматы: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endParaRPr lang="ru-RU" sz="2800" b="1" kern="0" dirty="0">
              <a:solidFill>
                <a:srgbClr val="002060"/>
              </a:solidFill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800" b="1" dirty="0"/>
              <a:t>EPS</a:t>
            </a:r>
            <a:r>
              <a:rPr lang="ru-RU" sz="2800" b="1" dirty="0"/>
              <a:t> (</a:t>
            </a:r>
            <a:r>
              <a:rPr lang="en-US" sz="2800" b="1" dirty="0"/>
              <a:t>Encapsulated PostScript</a:t>
            </a:r>
            <a:endParaRPr lang="ru-RU" sz="2800" b="1" dirty="0"/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ru-RU" sz="2800" kern="0" dirty="0"/>
              <a:t>GIF</a:t>
            </a:r>
            <a:r>
              <a:rPr lang="en-US" sz="2800" b="1" dirty="0"/>
              <a:t>WMF</a:t>
            </a:r>
            <a:r>
              <a:rPr lang="ru-RU" sz="2800" b="1" dirty="0"/>
              <a:t> (</a:t>
            </a:r>
            <a:r>
              <a:rPr lang="en-US" sz="2800" b="1" dirty="0"/>
              <a:t>Windows </a:t>
            </a:r>
            <a:r>
              <a:rPr lang="en-US" sz="2800" b="1" dirty="0" err="1"/>
              <a:t>MetaFile</a:t>
            </a:r>
            <a:r>
              <a:rPr lang="ru-RU" sz="2800" b="1" dirty="0"/>
              <a:t>)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400" b="1" dirty="0"/>
              <a:t>PDF</a:t>
            </a:r>
            <a:r>
              <a:rPr lang="ru-RU" sz="2400" b="1" dirty="0"/>
              <a:t> (</a:t>
            </a:r>
            <a:r>
              <a:rPr lang="en-US" sz="2400" b="1" dirty="0"/>
              <a:t>Portable Document Format</a:t>
            </a:r>
            <a:r>
              <a:rPr lang="ru-RU" sz="2400" b="1" dirty="0"/>
              <a:t>)</a:t>
            </a:r>
            <a:endParaRPr lang="ru-RU" sz="28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631825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400" b="1" kern="0" dirty="0">
                <a:latin typeface="+mj-lt"/>
                <a:ea typeface="+mj-ea"/>
                <a:cs typeface="+mj-cs"/>
              </a:rPr>
              <a:t>Форматы векторных файлов</a:t>
            </a:r>
            <a:endParaRPr lang="ru-RU" sz="44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500063" y="1666875"/>
            <a:ext cx="7786687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EPS</a:t>
            </a:r>
            <a:r>
              <a:rPr lang="ru-RU" sz="2400" b="1"/>
              <a:t> (</a:t>
            </a:r>
            <a:r>
              <a:rPr lang="en-US" sz="2400" b="1"/>
              <a:t>Encapsulated PostScript</a:t>
            </a:r>
            <a:r>
              <a:rPr lang="ru-RU" sz="2400" b="1"/>
              <a:t>). </a:t>
            </a:r>
            <a:r>
              <a:rPr lang="ru-RU" sz="2400"/>
              <a:t>Формат</a:t>
            </a:r>
            <a:r>
              <a:rPr lang="ru-RU" sz="2400" b="1"/>
              <a:t> </a:t>
            </a:r>
            <a:r>
              <a:rPr lang="ru-RU" sz="2400"/>
              <a:t>описания</a:t>
            </a:r>
            <a:r>
              <a:rPr lang="ru-RU" sz="2400" b="1"/>
              <a:t> </a:t>
            </a:r>
            <a:r>
              <a:rPr lang="ru-RU" sz="2400"/>
              <a:t>векторных и растровых изображений на языке </a:t>
            </a:r>
            <a:r>
              <a:rPr lang="en-US" sz="2400"/>
              <a:t>PostScript </a:t>
            </a:r>
            <a:r>
              <a:rPr lang="ru-RU" sz="2400"/>
              <a:t>фирмы </a:t>
            </a:r>
            <a:r>
              <a:rPr lang="en-US" sz="2400"/>
              <a:t>Adobe</a:t>
            </a:r>
            <a:r>
              <a:rPr lang="ru-RU" sz="2400"/>
              <a:t> (расширение имени файла . </a:t>
            </a:r>
            <a:r>
              <a:rPr lang="en-US" sz="2400"/>
              <a:t>EPS</a:t>
            </a:r>
            <a:r>
              <a:rPr lang="ru-RU" sz="2400"/>
              <a:t>).  В файле могут одновременно храниться векторная и растровая графика, шрифты, параметры калибровки оборудования и т.д. Но экранная копия лишь в общих чертах отображает реальное изображение, что является недостатком </a:t>
            </a:r>
            <a:r>
              <a:rPr lang="en-US" sz="2400"/>
              <a:t>EPS</a:t>
            </a:r>
            <a:r>
              <a:rPr lang="ru-RU" sz="2400"/>
              <a:t>. Действительное изображение можно увидеть лишь на выходе выводного устройства с помощью специальных программ просмотра или после преобразования в формат </a:t>
            </a:r>
            <a:r>
              <a:rPr lang="en-US" sz="2400"/>
              <a:t>PDF </a:t>
            </a:r>
            <a:r>
              <a:rPr lang="ru-RU" sz="2400"/>
              <a:t>в приложении </a:t>
            </a:r>
            <a:r>
              <a:rPr lang="en-US" sz="2400"/>
              <a:t>Acrobat Reader</a:t>
            </a:r>
            <a:r>
              <a:rPr lang="ru-RU" sz="2400"/>
              <a:t>.</a:t>
            </a:r>
          </a:p>
          <a:p>
            <a:endParaRPr 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/>
          <p:cNvSpPr txBox="1">
            <a:spLocks noChangeArrowheads="1"/>
          </p:cNvSpPr>
          <p:nvPr/>
        </p:nvSpPr>
        <p:spPr bwMode="auto">
          <a:xfrm>
            <a:off x="468313" y="515938"/>
            <a:ext cx="835183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Дискретное изображение состоит </a:t>
            </a:r>
          </a:p>
          <a:p>
            <a:pPr algn="ctr"/>
            <a:r>
              <a:rPr lang="ru-RU" sz="2800"/>
              <a:t>из отдельных точек</a:t>
            </a:r>
          </a:p>
        </p:txBody>
      </p:sp>
      <p:pic>
        <p:nvPicPr>
          <p:cNvPr id="18435" name="Рисунок 2" descr="2004042716545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1500188"/>
            <a:ext cx="4364037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Рисунок 3" descr="2004042716595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3" y="3071813"/>
            <a:ext cx="4616450" cy="307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1331913" y="4476750"/>
            <a:ext cx="2519362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лазерный принтер</a:t>
            </a:r>
          </a:p>
        </p:txBody>
      </p:sp>
      <p:sp>
        <p:nvSpPr>
          <p:cNvPr id="18438" name="TextBox 5"/>
          <p:cNvSpPr txBox="1">
            <a:spLocks noChangeArrowheads="1"/>
          </p:cNvSpPr>
          <p:nvPr/>
        </p:nvSpPr>
        <p:spPr bwMode="auto">
          <a:xfrm>
            <a:off x="5214938" y="6119813"/>
            <a:ext cx="32146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/>
              <a:t>струйный принтер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285750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400" b="1" kern="0" dirty="0">
                <a:latin typeface="+mj-lt"/>
                <a:ea typeface="+mj-ea"/>
                <a:cs typeface="+mj-cs"/>
              </a:rPr>
              <a:t>Форматы векторных файлов</a:t>
            </a:r>
            <a:endParaRPr lang="ru-RU" sz="44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55299" name="TextBox 3"/>
          <p:cNvSpPr txBox="1">
            <a:spLocks noChangeArrowheads="1"/>
          </p:cNvSpPr>
          <p:nvPr/>
        </p:nvSpPr>
        <p:spPr bwMode="auto">
          <a:xfrm>
            <a:off x="214313" y="1071563"/>
            <a:ext cx="8715375" cy="600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WMF</a:t>
            </a:r>
            <a:r>
              <a:rPr lang="ru-RU" sz="2400" b="1"/>
              <a:t> (</a:t>
            </a:r>
            <a:r>
              <a:rPr lang="en-US" sz="2400" b="1"/>
              <a:t>Windows MetaFile</a:t>
            </a:r>
            <a:r>
              <a:rPr lang="ru-RU" sz="2400" b="1"/>
              <a:t>) – </a:t>
            </a:r>
            <a:r>
              <a:rPr lang="ru-RU" sz="2400"/>
              <a:t>формат</a:t>
            </a:r>
            <a:r>
              <a:rPr lang="ru-RU" sz="2400" b="1"/>
              <a:t> </a:t>
            </a:r>
            <a:r>
              <a:rPr lang="ru-RU" sz="2400"/>
              <a:t>хранения векторных изображений операционной системы </a:t>
            </a:r>
            <a:r>
              <a:rPr lang="en-US" sz="2400"/>
              <a:t>Windows</a:t>
            </a:r>
            <a:r>
              <a:rPr lang="ru-RU" sz="2400"/>
              <a:t> (расширение файла .</a:t>
            </a:r>
            <a:r>
              <a:rPr lang="en-US" sz="2400"/>
              <a:t>WMF</a:t>
            </a:r>
            <a:r>
              <a:rPr lang="ru-RU" sz="2400"/>
              <a:t>). Поддерживается всеми приложениями этой системы. Однако, отсутствие средств для работы со стандартными цветовыми палитрами, принятыми в полиграфии, ограничивает его применение.</a:t>
            </a:r>
          </a:p>
          <a:p>
            <a:endParaRPr lang="ru-RU" sz="2400"/>
          </a:p>
          <a:p>
            <a:r>
              <a:rPr lang="en-US" sz="2400" b="1"/>
              <a:t>PDF</a:t>
            </a:r>
            <a:r>
              <a:rPr lang="ru-RU" sz="2400" b="1"/>
              <a:t> (</a:t>
            </a:r>
            <a:r>
              <a:rPr lang="en-US" sz="2400" b="1"/>
              <a:t>Portable Document Format</a:t>
            </a:r>
            <a:r>
              <a:rPr lang="ru-RU" sz="2400" b="1"/>
              <a:t>). </a:t>
            </a:r>
            <a:r>
              <a:rPr lang="ru-RU" sz="2400"/>
              <a:t>Формат описания документов, разработанный фирмой </a:t>
            </a:r>
            <a:r>
              <a:rPr lang="en-US" sz="2400"/>
              <a:t>Adobe</a:t>
            </a:r>
            <a:r>
              <a:rPr lang="ru-RU" sz="2400"/>
              <a:t>. Формат в основном предназначен для хранения документа целиком. Формат является аппаратно-независимым, поэтому вывод изображения допустим на любых устройствах – от монитора до фотоэкспонирующего устройства. Мощный алгоритм сжатия обеспечивает компактность файлов и их высокое качество</a:t>
            </a:r>
          </a:p>
          <a:p>
            <a:endParaRPr 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57200" y="631825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400" b="1" kern="0" dirty="0">
                <a:latin typeface="+mj-lt"/>
                <a:ea typeface="+mj-ea"/>
                <a:cs typeface="+mj-cs"/>
              </a:rPr>
              <a:t>Форматы векторных файлов</a:t>
            </a:r>
            <a:endParaRPr lang="ru-RU" sz="44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56323" name="TextBox 5"/>
          <p:cNvSpPr txBox="1">
            <a:spLocks noChangeArrowheads="1"/>
          </p:cNvSpPr>
          <p:nvPr/>
        </p:nvSpPr>
        <p:spPr bwMode="auto">
          <a:xfrm>
            <a:off x="500063" y="1666875"/>
            <a:ext cx="7786687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EPS</a:t>
            </a:r>
            <a:r>
              <a:rPr lang="ru-RU" sz="2400" b="1"/>
              <a:t> (</a:t>
            </a:r>
            <a:r>
              <a:rPr lang="en-US" sz="2400" b="1"/>
              <a:t>Encapsulated PostScript</a:t>
            </a:r>
            <a:r>
              <a:rPr lang="ru-RU" sz="2400" b="1"/>
              <a:t>). </a:t>
            </a:r>
            <a:r>
              <a:rPr lang="ru-RU" sz="2400"/>
              <a:t>Формат</a:t>
            </a:r>
            <a:r>
              <a:rPr lang="ru-RU" sz="2400" b="1"/>
              <a:t> </a:t>
            </a:r>
            <a:r>
              <a:rPr lang="ru-RU" sz="2400"/>
              <a:t>описания</a:t>
            </a:r>
            <a:r>
              <a:rPr lang="ru-RU" sz="2400" b="1"/>
              <a:t> </a:t>
            </a:r>
            <a:r>
              <a:rPr lang="ru-RU" sz="2400"/>
              <a:t>векторных и растровых изображений на языке </a:t>
            </a:r>
            <a:r>
              <a:rPr lang="en-US" sz="2400"/>
              <a:t>PostScript </a:t>
            </a:r>
            <a:r>
              <a:rPr lang="ru-RU" sz="2400"/>
              <a:t>фирмы </a:t>
            </a:r>
            <a:r>
              <a:rPr lang="en-US" sz="2400"/>
              <a:t>Adobe</a:t>
            </a:r>
            <a:r>
              <a:rPr lang="ru-RU" sz="2400"/>
              <a:t> (расширение имени файла . </a:t>
            </a:r>
            <a:r>
              <a:rPr lang="en-US" sz="2400"/>
              <a:t>EPS</a:t>
            </a:r>
            <a:r>
              <a:rPr lang="ru-RU" sz="2400"/>
              <a:t>).  В файле могут одновременно храниться векторная и растровая графика, шрифты, параметры калибровки оборудования и т.д. Но экранная копия лишь в общих чертах отображает реальное изображение, что является недостатком </a:t>
            </a:r>
            <a:r>
              <a:rPr lang="en-US" sz="2400"/>
              <a:t>EPS</a:t>
            </a:r>
            <a:r>
              <a:rPr lang="ru-RU" sz="2400"/>
              <a:t>. Действительное изображение можно увидеть лишь на выходе выводного устройства с помощью специальных программ просмотра или после преобразования в формат </a:t>
            </a:r>
            <a:r>
              <a:rPr lang="en-US" sz="2400"/>
              <a:t>PDF </a:t>
            </a:r>
            <a:r>
              <a:rPr lang="ru-RU" sz="2400"/>
              <a:t>в приложении </a:t>
            </a:r>
            <a:r>
              <a:rPr lang="en-US" sz="2400"/>
              <a:t>Acrobat Reader</a:t>
            </a:r>
            <a:r>
              <a:rPr lang="ru-RU" sz="2400"/>
              <a:t>.</a:t>
            </a:r>
          </a:p>
          <a:p>
            <a:endParaRPr lang="ru-RU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857625" y="3362325"/>
            <a:ext cx="1512888" cy="287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1200" b="1" dirty="0">
                <a:solidFill>
                  <a:schemeClr val="accent3">
                    <a:lumMod val="75000"/>
                  </a:schemeClr>
                </a:solidFill>
              </a:rPr>
              <a:t>сканирование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Кодирование изображений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038" y="4224338"/>
            <a:ext cx="2644775" cy="243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539750" y="3071813"/>
            <a:ext cx="2808288" cy="115252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611188" y="3143250"/>
            <a:ext cx="273685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800" b="1" dirty="0">
                <a:solidFill>
                  <a:schemeClr val="accent3"/>
                </a:solidFill>
                <a:latin typeface="Georgia" pitchFamily="18" charset="0"/>
              </a:rPr>
              <a:t>Аналоговая форма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867400" y="3071813"/>
            <a:ext cx="2665413" cy="115252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67400" y="3143250"/>
            <a:ext cx="26654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800" b="1" dirty="0">
                <a:solidFill>
                  <a:schemeClr val="accent3"/>
                </a:solidFill>
                <a:latin typeface="Georgia" pitchFamily="18" charset="0"/>
              </a:rPr>
              <a:t>Дискретная форма</a:t>
            </a:r>
          </a:p>
        </p:txBody>
      </p:sp>
      <p:sp>
        <p:nvSpPr>
          <p:cNvPr id="17" name="Стрелка вправо 16"/>
          <p:cNvSpPr/>
          <p:nvPr/>
        </p:nvSpPr>
        <p:spPr>
          <a:xfrm>
            <a:off x="3563938" y="3148013"/>
            <a:ext cx="2160587" cy="715962"/>
          </a:xfrm>
          <a:prstGeom prst="rightArrow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5400000" scaled="0"/>
          </a:gra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9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038" y="4389438"/>
            <a:ext cx="264477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7" name="TextBox 19"/>
          <p:cNvSpPr txBox="1">
            <a:spLocks noChangeArrowheads="1"/>
          </p:cNvSpPr>
          <p:nvPr/>
        </p:nvSpPr>
        <p:spPr bwMode="auto">
          <a:xfrm>
            <a:off x="395288" y="1073150"/>
            <a:ext cx="8353425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Преобразование изображения из аналоговой (непрерывной) в цифровую (дискретную) форму называется </a:t>
            </a:r>
          </a:p>
          <a:p>
            <a:pPr algn="ctr"/>
            <a:r>
              <a:rPr lang="ru-RU" sz="2800" b="1">
                <a:solidFill>
                  <a:schemeClr val="bg2"/>
                </a:solidFill>
              </a:rPr>
              <a:t>пространственной дискретизацией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539750" y="3238500"/>
            <a:ext cx="2808288" cy="115093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9469" name="TextBox 21"/>
          <p:cNvSpPr txBox="1">
            <a:spLocks noChangeArrowheads="1"/>
          </p:cNvSpPr>
          <p:nvPr/>
        </p:nvSpPr>
        <p:spPr bwMode="auto">
          <a:xfrm>
            <a:off x="611188" y="3309938"/>
            <a:ext cx="273685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>
                <a:latin typeface="Georgia" pitchFamily="18" charset="0"/>
              </a:rPr>
              <a:t>Аналоговая форма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867400" y="3238500"/>
            <a:ext cx="2665413" cy="115093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9471" name="TextBox 23"/>
          <p:cNvSpPr txBox="1">
            <a:spLocks noChangeArrowheads="1"/>
          </p:cNvSpPr>
          <p:nvPr/>
        </p:nvSpPr>
        <p:spPr bwMode="auto">
          <a:xfrm>
            <a:off x="5867400" y="3309938"/>
            <a:ext cx="266541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>
                <a:latin typeface="Georgia" pitchFamily="18" charset="0"/>
              </a:rPr>
              <a:t>Дискретная форма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643313" y="3362325"/>
            <a:ext cx="1928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/>
              <a:t>сканирование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0"/>
            <a:ext cx="8229600" cy="1371600"/>
          </a:xfrm>
        </p:spPr>
        <p:txBody>
          <a:bodyPr/>
          <a:lstStyle/>
          <a:p>
            <a:pPr algn="ctr" eaLnBrk="1" hangingPunct="1"/>
            <a:r>
              <a:rPr lang="ru-RU" smtClean="0"/>
              <a:t>Кодирование изображений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85750" y="4000500"/>
            <a:ext cx="88582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ru-RU" sz="3200" kern="0" dirty="0">
                <a:latin typeface="+mn-lt"/>
                <a:cs typeface="+mn-cs"/>
              </a:rPr>
              <a:t>Создавать и хранить графические объекты в компьютере можно двумя способами – как </a:t>
            </a:r>
            <a:r>
              <a:rPr lang="ru-RU" sz="3200" kern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растровое</a:t>
            </a:r>
            <a:r>
              <a:rPr lang="ru-RU" sz="3200" kern="0" dirty="0">
                <a:latin typeface="+mn-lt"/>
                <a:cs typeface="+mn-cs"/>
              </a:rPr>
              <a:t> или как </a:t>
            </a:r>
            <a:r>
              <a:rPr lang="ru-RU" sz="3200" kern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векторное</a:t>
            </a:r>
            <a:r>
              <a:rPr lang="ru-RU" sz="3200" kern="0" dirty="0">
                <a:solidFill>
                  <a:schemeClr val="bg2"/>
                </a:solidFill>
                <a:latin typeface="+mn-lt"/>
                <a:cs typeface="+mn-cs"/>
              </a:rPr>
              <a:t> </a:t>
            </a:r>
            <a:r>
              <a:rPr lang="ru-RU" sz="3200" kern="0" dirty="0">
                <a:latin typeface="+mn-lt"/>
                <a:cs typeface="+mn-cs"/>
              </a:rPr>
              <a:t>изображение. Для каждого типа изображений используется свой способ кодирования.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71500" y="1214438"/>
            <a:ext cx="7791450" cy="2490787"/>
            <a:chOff x="930" y="2659"/>
            <a:chExt cx="3821" cy="983"/>
          </a:xfrm>
        </p:grpSpPr>
        <p:sp>
          <p:nvSpPr>
            <p:cNvPr id="20485" name="AutoShape 4"/>
            <p:cNvSpPr>
              <a:spLocks noChangeArrowheads="1"/>
            </p:cNvSpPr>
            <p:nvPr/>
          </p:nvSpPr>
          <p:spPr bwMode="auto">
            <a:xfrm>
              <a:off x="2200" y="2659"/>
              <a:ext cx="1587" cy="4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2000"/>
                <a:t>СПОСОБЫ ЦИФРОВОГО </a:t>
              </a:r>
            </a:p>
            <a:p>
              <a:pPr algn="ctr"/>
              <a:r>
                <a:rPr lang="ru-RU" sz="2000"/>
                <a:t>КОДИРОВАНИЯ</a:t>
              </a:r>
              <a:br>
                <a:rPr lang="ru-RU" sz="2000"/>
              </a:br>
              <a:r>
                <a:rPr lang="ru-RU" sz="2000"/>
                <a:t>ИЗОБРАЖЕНИЯ</a:t>
              </a:r>
            </a:p>
          </p:txBody>
        </p:sp>
        <p:sp>
          <p:nvSpPr>
            <p:cNvPr id="20486" name="Rectangle 5"/>
            <p:cNvSpPr>
              <a:spLocks noChangeArrowheads="1"/>
            </p:cNvSpPr>
            <p:nvPr/>
          </p:nvSpPr>
          <p:spPr bwMode="auto">
            <a:xfrm>
              <a:off x="930" y="3279"/>
              <a:ext cx="1088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2400"/>
                <a:t>РАСТРОВЫЕ</a:t>
              </a:r>
            </a:p>
          </p:txBody>
        </p:sp>
        <p:sp>
          <p:nvSpPr>
            <p:cNvPr id="20487" name="Rectangle 6"/>
            <p:cNvSpPr>
              <a:spLocks noChangeArrowheads="1"/>
            </p:cNvSpPr>
            <p:nvPr/>
          </p:nvSpPr>
          <p:spPr bwMode="auto">
            <a:xfrm>
              <a:off x="3663" y="3279"/>
              <a:ext cx="1088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2400"/>
                <a:t>ВЕКТОРНЫЕ</a:t>
              </a:r>
            </a:p>
          </p:txBody>
        </p:sp>
        <p:sp>
          <p:nvSpPr>
            <p:cNvPr id="20488" name="Line 7"/>
            <p:cNvSpPr>
              <a:spLocks noChangeShapeType="1"/>
            </p:cNvSpPr>
            <p:nvPr/>
          </p:nvSpPr>
          <p:spPr bwMode="auto">
            <a:xfrm flipH="1">
              <a:off x="1812" y="3082"/>
              <a:ext cx="59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0489" name="Line 8"/>
            <p:cNvSpPr>
              <a:spLocks noChangeShapeType="1"/>
            </p:cNvSpPr>
            <p:nvPr/>
          </p:nvSpPr>
          <p:spPr bwMode="auto">
            <a:xfrm>
              <a:off x="3453" y="3082"/>
              <a:ext cx="59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-71438"/>
            <a:ext cx="8229600" cy="1371601"/>
          </a:xfrm>
        </p:spPr>
        <p:txBody>
          <a:bodyPr/>
          <a:lstStyle/>
          <a:p>
            <a:pPr algn="ctr" eaLnBrk="1" hangingPunct="1">
              <a:defRPr/>
            </a:pPr>
            <a:r>
              <a:rPr lang="ru-RU" dirty="0" smtClean="0">
                <a:latin typeface="+mn-lt"/>
              </a:rPr>
              <a:t>Растровое кодирование</a:t>
            </a:r>
          </a:p>
        </p:txBody>
      </p:sp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0" y="1116013"/>
            <a:ext cx="91440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/>
              <a:t>В процессе пространственной дискретизации изображение разбивается на отдельные маленькие фрагменты, точки - </a:t>
            </a:r>
            <a:r>
              <a:rPr lang="ru-RU" sz="2800" b="1">
                <a:solidFill>
                  <a:srgbClr val="C00000"/>
                </a:solidFill>
              </a:rPr>
              <a:t>пиксели</a:t>
            </a:r>
            <a:endParaRPr lang="ru-RU" sz="280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 cstate="print"/>
          <a:srcRect l="3270" t="15697" r="41060" b="8434"/>
          <a:stretch>
            <a:fillRect/>
          </a:stretch>
        </p:blipFill>
        <p:spPr bwMode="auto">
          <a:xfrm>
            <a:off x="3571875" y="2509838"/>
            <a:ext cx="5103813" cy="434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Овал 4"/>
          <p:cNvSpPr/>
          <p:nvPr/>
        </p:nvSpPr>
        <p:spPr>
          <a:xfrm>
            <a:off x="4071938" y="2895600"/>
            <a:ext cx="215900" cy="2159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1510" name="Picture 4"/>
          <p:cNvPicPr>
            <a:picLocks noChangeAspect="1" noChangeArrowheads="1"/>
          </p:cNvPicPr>
          <p:nvPr/>
        </p:nvPicPr>
        <p:blipFill>
          <a:blip r:embed="rId3" cstate="print"/>
          <a:srcRect l="25847" t="37305" r="51505" b="30721"/>
          <a:stretch>
            <a:fillRect/>
          </a:stretch>
        </p:blipFill>
        <p:spPr bwMode="auto">
          <a:xfrm>
            <a:off x="611188" y="4094163"/>
            <a:ext cx="2447925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вал 6"/>
          <p:cNvSpPr/>
          <p:nvPr/>
        </p:nvSpPr>
        <p:spPr>
          <a:xfrm>
            <a:off x="1547813" y="4743450"/>
            <a:ext cx="576262" cy="5746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rot="10800000" flipV="1">
            <a:off x="2051050" y="3109913"/>
            <a:ext cx="1949450" cy="1633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 rot="-2309503">
            <a:off x="2260600" y="3289300"/>
            <a:ext cx="1511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/>
              <a:t>пиксель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2875" y="3008313"/>
            <a:ext cx="8518525" cy="2563812"/>
          </a:xfrm>
        </p:spPr>
      </p:pic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571500" y="1071563"/>
            <a:ext cx="8072438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ru-RU" sz="2800" dirty="0">
              <a:latin typeface="+mn-lt"/>
            </a:endParaRPr>
          </a:p>
          <a:p>
            <a:pPr>
              <a:defRPr/>
            </a:pPr>
            <a:r>
              <a:rPr lang="ru-RU" sz="2800" b="1" dirty="0">
                <a:latin typeface="+mn-lt"/>
              </a:rPr>
              <a:t>Пиксель  </a:t>
            </a:r>
            <a:r>
              <a:rPr lang="ru-RU" sz="2800" dirty="0">
                <a:latin typeface="+mn-lt"/>
              </a:rPr>
              <a:t>(англ. </a:t>
            </a:r>
            <a:r>
              <a:rPr lang="en-US" sz="2800" dirty="0">
                <a:latin typeface="+mn-lt"/>
              </a:rPr>
              <a:t>pixel =picture element </a:t>
            </a:r>
            <a:r>
              <a:rPr lang="ru-RU" sz="2800" dirty="0">
                <a:latin typeface="+mn-lt"/>
              </a:rPr>
              <a:t>, элемент рисунка</a:t>
            </a:r>
            <a:r>
              <a:rPr lang="en-US" sz="2800" dirty="0">
                <a:latin typeface="+mn-lt"/>
              </a:rPr>
              <a:t> </a:t>
            </a:r>
            <a:r>
              <a:rPr lang="ru-RU" sz="2800" dirty="0">
                <a:latin typeface="+mn-lt"/>
              </a:rPr>
              <a:t>) – наименьший элемент рисунка для которого можно задать свой цвет.</a:t>
            </a: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5715000" y="5443538"/>
            <a:ext cx="3429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ru-RU" sz="2400" dirty="0">
                <a:latin typeface="+mn-lt"/>
              </a:rPr>
              <a:t>Растровый рисунок, состоящий из квадратиков-пикселей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42938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4400" kern="0" dirty="0">
                <a:latin typeface="+mn-lt"/>
                <a:ea typeface="+mj-ea"/>
                <a:cs typeface="+mj-cs"/>
              </a:rPr>
              <a:t>Растровое кодирование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42938" y="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4400" kern="0" dirty="0">
                <a:latin typeface="+mn-lt"/>
                <a:ea typeface="+mj-ea"/>
                <a:cs typeface="+mj-cs"/>
              </a:rPr>
              <a:t>Растровое кодирование</a:t>
            </a:r>
          </a:p>
        </p:txBody>
      </p:sp>
      <p:pic>
        <p:nvPicPr>
          <p:cNvPr id="23555" name="Рисунок 7" descr="Ты кто.jpg"/>
          <p:cNvPicPr>
            <a:picLocks noChangeAspect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3857625" y="1071563"/>
            <a:ext cx="4214813" cy="451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 l="24603" t="32990" r="50000" b="26375"/>
          <a:stretch>
            <a:fillRect/>
          </a:stretch>
        </p:blipFill>
        <p:spPr bwMode="auto">
          <a:xfrm>
            <a:off x="642938" y="1143000"/>
            <a:ext cx="2500312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5148263" y="2997200"/>
            <a:ext cx="144462" cy="1588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558" name="TextBox 10"/>
          <p:cNvSpPr txBox="1">
            <a:spLocks noChangeArrowheads="1"/>
          </p:cNvSpPr>
          <p:nvPr/>
        </p:nvSpPr>
        <p:spPr bwMode="auto">
          <a:xfrm>
            <a:off x="285750" y="5572125"/>
            <a:ext cx="86709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/>
              <a:t>В результате пространственной дискретизации графическая информация представляется в виде растрового изображения</a:t>
            </a:r>
            <a:r>
              <a:rPr lang="ru-RU"/>
              <a:t>.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rot="10800000">
            <a:off x="2916238" y="2997200"/>
            <a:ext cx="2232025" cy="1588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1713</Words>
  <Application>Microsoft Office PowerPoint</Application>
  <PresentationFormat>Экран (4:3)</PresentationFormat>
  <Paragraphs>255</Paragraphs>
  <Slides>41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Тема Office</vt:lpstr>
      <vt:lpstr>Лекция Кодирование графических изображений</vt:lpstr>
      <vt:lpstr>Кодирование изображений</vt:lpstr>
      <vt:lpstr>Слайд 3</vt:lpstr>
      <vt:lpstr>Слайд 4</vt:lpstr>
      <vt:lpstr>Кодирование изображений</vt:lpstr>
      <vt:lpstr>Кодирование изображений</vt:lpstr>
      <vt:lpstr>Растровое кодирование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Кодирование цвета</vt:lpstr>
      <vt:lpstr>Кодирование цвета</vt:lpstr>
      <vt:lpstr>Кодирование цвета</vt:lpstr>
      <vt:lpstr>Кодирование цвета</vt:lpstr>
      <vt:lpstr>Модель RGB</vt:lpstr>
      <vt:lpstr>Модель RGB</vt:lpstr>
      <vt:lpstr>Слайд 21</vt:lpstr>
      <vt:lpstr>Модель RGB</vt:lpstr>
      <vt:lpstr>Модель RGB</vt:lpstr>
      <vt:lpstr>Модель RGB</vt:lpstr>
      <vt:lpstr>Модель CMYK</vt:lpstr>
      <vt:lpstr>Модель CMYK</vt:lpstr>
      <vt:lpstr>Модель CMYK</vt:lpstr>
      <vt:lpstr>Модель CMYK</vt:lpstr>
      <vt:lpstr>Достоинства и недостатки растрового кодирования</vt:lpstr>
      <vt:lpstr>Слайд 30</vt:lpstr>
      <vt:lpstr>Слайд 31</vt:lpstr>
      <vt:lpstr>Слайд 32</vt:lpstr>
      <vt:lpstr>Слайд 33</vt:lpstr>
      <vt:lpstr>Слайд 34</vt:lpstr>
      <vt:lpstr>Графические форматы файлов </vt:lpstr>
      <vt:lpstr>Графические форматы файлов </vt:lpstr>
      <vt:lpstr>Графические форматы файлов </vt:lpstr>
      <vt:lpstr>Слайд 38</vt:lpstr>
      <vt:lpstr>Слайд 39</vt:lpstr>
      <vt:lpstr>Слайд 40</vt:lpstr>
      <vt:lpstr>Слайд 41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Кодирование графических изображений</dc:title>
  <dc:creator>hp</dc:creator>
  <cp:lastModifiedBy>hp</cp:lastModifiedBy>
  <cp:revision>1</cp:revision>
  <dcterms:created xsi:type="dcterms:W3CDTF">2019-10-08T19:16:46Z</dcterms:created>
  <dcterms:modified xsi:type="dcterms:W3CDTF">2019-10-08T19:18:44Z</dcterms:modified>
</cp:coreProperties>
</file>